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handoutMasterIdLst>
    <p:handoutMasterId r:id="rId33"/>
  </p:handoutMasterIdLst>
  <p:sldIdLst>
    <p:sldId id="256" r:id="rId3"/>
    <p:sldId id="260" r:id="rId4"/>
    <p:sldId id="261" r:id="rId5"/>
    <p:sldId id="258" r:id="rId6"/>
    <p:sldId id="288" r:id="rId7"/>
    <p:sldId id="259" r:id="rId8"/>
    <p:sldId id="262" r:id="rId9"/>
    <p:sldId id="266" r:id="rId10"/>
    <p:sldId id="264" r:id="rId11"/>
    <p:sldId id="265" r:id="rId12"/>
    <p:sldId id="257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3" r:id="rId28"/>
    <p:sldId id="282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B57"/>
    <a:srgbClr val="3EB647"/>
    <a:srgbClr val="FF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>
        <p:scale>
          <a:sx n="100" d="100"/>
          <a:sy n="100" d="100"/>
        </p:scale>
        <p:origin x="2504" y="680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22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386D-D493-443C-991A-0A0DE3594832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305AF-6E3C-40C7-AEDF-834938C9A5D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95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7944" y="1667544"/>
            <a:ext cx="5076056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  <a:cs typeface="Gisha" pitchFamily="34" charset="-79"/>
              </a:defRPr>
            </a:lvl1pPr>
          </a:lstStyle>
          <a:p>
            <a:r>
              <a:rPr lang="en-US" dirty="0" smtClean="0"/>
              <a:t>Cherry Blossoms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7944" y="3107704"/>
            <a:ext cx="5076056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46" name="Group 25"/>
          <p:cNvGrpSpPr>
            <a:grpSpLocks noChangeAspect="1"/>
          </p:cNvGrpSpPr>
          <p:nvPr userDrawn="1"/>
        </p:nvGrpSpPr>
        <p:grpSpPr bwMode="auto">
          <a:xfrm>
            <a:off x="1692275" y="381000"/>
            <a:ext cx="7383463" cy="5491163"/>
            <a:chOff x="1066" y="240"/>
            <a:chExt cx="4651" cy="3459"/>
          </a:xfrm>
          <a:solidFill>
            <a:srgbClr val="FFCCCC">
              <a:alpha val="86000"/>
            </a:srgbClr>
          </a:solidFill>
        </p:grpSpPr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4251" y="2434"/>
              <a:ext cx="1466" cy="738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4598" y="240"/>
              <a:ext cx="1105" cy="638"/>
            </a:xfrm>
            <a:custGeom>
              <a:avLst/>
              <a:gdLst>
                <a:gd name="T0" fmla="*/ 0 w 575"/>
                <a:gd name="T1" fmla="*/ 91 h 312"/>
                <a:gd name="T2" fmla="*/ 11 w 575"/>
                <a:gd name="T3" fmla="*/ 86 h 312"/>
                <a:gd name="T4" fmla="*/ 107 w 575"/>
                <a:gd name="T5" fmla="*/ 50 h 312"/>
                <a:gd name="T6" fmla="*/ 167 w 575"/>
                <a:gd name="T7" fmla="*/ 31 h 312"/>
                <a:gd name="T8" fmla="*/ 193 w 575"/>
                <a:gd name="T9" fmla="*/ 20 h 312"/>
                <a:gd name="T10" fmla="*/ 294 w 575"/>
                <a:gd name="T11" fmla="*/ 8 h 312"/>
                <a:gd name="T12" fmla="*/ 375 w 575"/>
                <a:gd name="T13" fmla="*/ 40 h 312"/>
                <a:gd name="T14" fmla="*/ 456 w 575"/>
                <a:gd name="T15" fmla="*/ 88 h 312"/>
                <a:gd name="T16" fmla="*/ 496 w 575"/>
                <a:gd name="T17" fmla="*/ 112 h 312"/>
                <a:gd name="T18" fmla="*/ 529 w 575"/>
                <a:gd name="T19" fmla="*/ 139 h 312"/>
                <a:gd name="T20" fmla="*/ 575 w 575"/>
                <a:gd name="T21" fmla="*/ 216 h 312"/>
                <a:gd name="T22" fmla="*/ 564 w 575"/>
                <a:gd name="T23" fmla="*/ 212 h 312"/>
                <a:gd name="T24" fmla="*/ 537 w 575"/>
                <a:gd name="T25" fmla="*/ 216 h 312"/>
                <a:gd name="T26" fmla="*/ 534 w 575"/>
                <a:gd name="T27" fmla="*/ 237 h 312"/>
                <a:gd name="T28" fmla="*/ 545 w 575"/>
                <a:gd name="T29" fmla="*/ 249 h 312"/>
                <a:gd name="T30" fmla="*/ 536 w 575"/>
                <a:gd name="T31" fmla="*/ 244 h 312"/>
                <a:gd name="T32" fmla="*/ 517 w 575"/>
                <a:gd name="T33" fmla="*/ 225 h 312"/>
                <a:gd name="T34" fmla="*/ 507 w 575"/>
                <a:gd name="T35" fmla="*/ 217 h 312"/>
                <a:gd name="T36" fmla="*/ 488 w 575"/>
                <a:gd name="T37" fmla="*/ 224 h 312"/>
                <a:gd name="T38" fmla="*/ 491 w 575"/>
                <a:gd name="T39" fmla="*/ 282 h 312"/>
                <a:gd name="T40" fmla="*/ 507 w 575"/>
                <a:gd name="T41" fmla="*/ 305 h 312"/>
                <a:gd name="T42" fmla="*/ 503 w 575"/>
                <a:gd name="T43" fmla="*/ 306 h 312"/>
                <a:gd name="T44" fmla="*/ 436 w 575"/>
                <a:gd name="T45" fmla="*/ 311 h 312"/>
                <a:gd name="T46" fmla="*/ 405 w 575"/>
                <a:gd name="T47" fmla="*/ 310 h 312"/>
                <a:gd name="T48" fmla="*/ 357 w 575"/>
                <a:gd name="T49" fmla="*/ 271 h 312"/>
                <a:gd name="T50" fmla="*/ 330 w 575"/>
                <a:gd name="T51" fmla="*/ 237 h 312"/>
                <a:gd name="T52" fmla="*/ 293 w 575"/>
                <a:gd name="T53" fmla="*/ 207 h 312"/>
                <a:gd name="T54" fmla="*/ 86 w 575"/>
                <a:gd name="T55" fmla="*/ 104 h 312"/>
                <a:gd name="T56" fmla="*/ 7 w 575"/>
                <a:gd name="T57" fmla="*/ 93 h 312"/>
                <a:gd name="T58" fmla="*/ 1 w 575"/>
                <a:gd name="T59" fmla="*/ 93 h 312"/>
                <a:gd name="T60" fmla="*/ 0 w 575"/>
                <a:gd name="T61" fmla="*/ 9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5" h="312">
                  <a:moveTo>
                    <a:pt x="0" y="91"/>
                  </a:moveTo>
                  <a:cubicBezTo>
                    <a:pt x="4" y="89"/>
                    <a:pt x="7" y="87"/>
                    <a:pt x="11" y="86"/>
                  </a:cubicBezTo>
                  <a:cubicBezTo>
                    <a:pt x="41" y="71"/>
                    <a:pt x="74" y="60"/>
                    <a:pt x="107" y="50"/>
                  </a:cubicBezTo>
                  <a:cubicBezTo>
                    <a:pt x="127" y="44"/>
                    <a:pt x="147" y="37"/>
                    <a:pt x="167" y="31"/>
                  </a:cubicBezTo>
                  <a:cubicBezTo>
                    <a:pt x="176" y="28"/>
                    <a:pt x="185" y="24"/>
                    <a:pt x="193" y="20"/>
                  </a:cubicBezTo>
                  <a:cubicBezTo>
                    <a:pt x="225" y="3"/>
                    <a:pt x="259" y="0"/>
                    <a:pt x="294" y="8"/>
                  </a:cubicBezTo>
                  <a:cubicBezTo>
                    <a:pt x="323" y="14"/>
                    <a:pt x="350" y="26"/>
                    <a:pt x="375" y="40"/>
                  </a:cubicBezTo>
                  <a:cubicBezTo>
                    <a:pt x="403" y="56"/>
                    <a:pt x="429" y="72"/>
                    <a:pt x="456" y="88"/>
                  </a:cubicBezTo>
                  <a:cubicBezTo>
                    <a:pt x="469" y="96"/>
                    <a:pt x="482" y="104"/>
                    <a:pt x="496" y="112"/>
                  </a:cubicBezTo>
                  <a:cubicBezTo>
                    <a:pt x="509" y="119"/>
                    <a:pt x="520" y="128"/>
                    <a:pt x="529" y="139"/>
                  </a:cubicBezTo>
                  <a:cubicBezTo>
                    <a:pt x="548" y="162"/>
                    <a:pt x="561" y="188"/>
                    <a:pt x="575" y="216"/>
                  </a:cubicBezTo>
                  <a:cubicBezTo>
                    <a:pt x="570" y="214"/>
                    <a:pt x="567" y="213"/>
                    <a:pt x="564" y="212"/>
                  </a:cubicBezTo>
                  <a:cubicBezTo>
                    <a:pt x="555" y="209"/>
                    <a:pt x="545" y="210"/>
                    <a:pt x="537" y="216"/>
                  </a:cubicBezTo>
                  <a:cubicBezTo>
                    <a:pt x="529" y="222"/>
                    <a:pt x="528" y="229"/>
                    <a:pt x="534" y="237"/>
                  </a:cubicBezTo>
                  <a:cubicBezTo>
                    <a:pt x="537" y="241"/>
                    <a:pt x="541" y="244"/>
                    <a:pt x="545" y="249"/>
                  </a:cubicBezTo>
                  <a:cubicBezTo>
                    <a:pt x="540" y="249"/>
                    <a:pt x="538" y="246"/>
                    <a:pt x="536" y="244"/>
                  </a:cubicBezTo>
                  <a:cubicBezTo>
                    <a:pt x="530" y="238"/>
                    <a:pt x="523" y="231"/>
                    <a:pt x="517" y="225"/>
                  </a:cubicBezTo>
                  <a:cubicBezTo>
                    <a:pt x="514" y="222"/>
                    <a:pt x="511" y="219"/>
                    <a:pt x="507" y="217"/>
                  </a:cubicBezTo>
                  <a:cubicBezTo>
                    <a:pt x="498" y="212"/>
                    <a:pt x="492" y="214"/>
                    <a:pt x="488" y="224"/>
                  </a:cubicBezTo>
                  <a:cubicBezTo>
                    <a:pt x="480" y="244"/>
                    <a:pt x="480" y="264"/>
                    <a:pt x="491" y="282"/>
                  </a:cubicBezTo>
                  <a:cubicBezTo>
                    <a:pt x="495" y="290"/>
                    <a:pt x="502" y="297"/>
                    <a:pt x="507" y="305"/>
                  </a:cubicBezTo>
                  <a:cubicBezTo>
                    <a:pt x="506" y="305"/>
                    <a:pt x="504" y="306"/>
                    <a:pt x="503" y="306"/>
                  </a:cubicBezTo>
                  <a:cubicBezTo>
                    <a:pt x="481" y="308"/>
                    <a:pt x="458" y="310"/>
                    <a:pt x="436" y="311"/>
                  </a:cubicBezTo>
                  <a:cubicBezTo>
                    <a:pt x="426" y="312"/>
                    <a:pt x="416" y="311"/>
                    <a:pt x="405" y="310"/>
                  </a:cubicBezTo>
                  <a:cubicBezTo>
                    <a:pt x="382" y="307"/>
                    <a:pt x="365" y="294"/>
                    <a:pt x="357" y="271"/>
                  </a:cubicBezTo>
                  <a:cubicBezTo>
                    <a:pt x="351" y="256"/>
                    <a:pt x="342" y="246"/>
                    <a:pt x="330" y="237"/>
                  </a:cubicBezTo>
                  <a:cubicBezTo>
                    <a:pt x="317" y="227"/>
                    <a:pt x="305" y="217"/>
                    <a:pt x="293" y="207"/>
                  </a:cubicBezTo>
                  <a:cubicBezTo>
                    <a:pt x="233" y="154"/>
                    <a:pt x="164" y="120"/>
                    <a:pt x="86" y="104"/>
                  </a:cubicBezTo>
                  <a:cubicBezTo>
                    <a:pt x="60" y="98"/>
                    <a:pt x="34" y="95"/>
                    <a:pt x="7" y="93"/>
                  </a:cubicBezTo>
                  <a:cubicBezTo>
                    <a:pt x="5" y="93"/>
                    <a:pt x="3" y="93"/>
                    <a:pt x="1" y="93"/>
                  </a:cubicBezTo>
                  <a:cubicBezTo>
                    <a:pt x="1" y="92"/>
                    <a:pt x="1" y="92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3826" y="465"/>
              <a:ext cx="604" cy="734"/>
            </a:xfrm>
            <a:custGeom>
              <a:avLst/>
              <a:gdLst>
                <a:gd name="T0" fmla="*/ 0 w 314"/>
                <a:gd name="T1" fmla="*/ 0 h 359"/>
                <a:gd name="T2" fmla="*/ 9 w 314"/>
                <a:gd name="T3" fmla="*/ 6 h 359"/>
                <a:gd name="T4" fmla="*/ 27 w 314"/>
                <a:gd name="T5" fmla="*/ 30 h 359"/>
                <a:gd name="T6" fmla="*/ 89 w 314"/>
                <a:gd name="T7" fmla="*/ 102 h 359"/>
                <a:gd name="T8" fmla="*/ 132 w 314"/>
                <a:gd name="T9" fmla="*/ 116 h 359"/>
                <a:gd name="T10" fmla="*/ 218 w 314"/>
                <a:gd name="T11" fmla="*/ 128 h 359"/>
                <a:gd name="T12" fmla="*/ 255 w 314"/>
                <a:gd name="T13" fmla="*/ 138 h 359"/>
                <a:gd name="T14" fmla="*/ 283 w 314"/>
                <a:gd name="T15" fmla="*/ 156 h 359"/>
                <a:gd name="T16" fmla="*/ 292 w 314"/>
                <a:gd name="T17" fmla="*/ 170 h 359"/>
                <a:gd name="T18" fmla="*/ 285 w 314"/>
                <a:gd name="T19" fmla="*/ 196 h 359"/>
                <a:gd name="T20" fmla="*/ 268 w 314"/>
                <a:gd name="T21" fmla="*/ 208 h 359"/>
                <a:gd name="T22" fmla="*/ 258 w 314"/>
                <a:gd name="T23" fmla="*/ 233 h 359"/>
                <a:gd name="T24" fmla="*/ 277 w 314"/>
                <a:gd name="T25" fmla="*/ 267 h 359"/>
                <a:gd name="T26" fmla="*/ 291 w 314"/>
                <a:gd name="T27" fmla="*/ 273 h 359"/>
                <a:gd name="T28" fmla="*/ 307 w 314"/>
                <a:gd name="T29" fmla="*/ 309 h 359"/>
                <a:gd name="T30" fmla="*/ 300 w 314"/>
                <a:gd name="T31" fmla="*/ 318 h 359"/>
                <a:gd name="T32" fmla="*/ 209 w 314"/>
                <a:gd name="T33" fmla="*/ 357 h 359"/>
                <a:gd name="T34" fmla="*/ 163 w 314"/>
                <a:gd name="T35" fmla="*/ 340 h 359"/>
                <a:gd name="T36" fmla="*/ 73 w 314"/>
                <a:gd name="T37" fmla="*/ 207 h 359"/>
                <a:gd name="T38" fmla="*/ 17 w 314"/>
                <a:gd name="T39" fmla="*/ 45 h 359"/>
                <a:gd name="T40" fmla="*/ 6 w 314"/>
                <a:gd name="T41" fmla="*/ 20 h 359"/>
                <a:gd name="T42" fmla="*/ 0 w 314"/>
                <a:gd name="T4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359">
                  <a:moveTo>
                    <a:pt x="0" y="0"/>
                  </a:moveTo>
                  <a:cubicBezTo>
                    <a:pt x="4" y="2"/>
                    <a:pt x="6" y="4"/>
                    <a:pt x="9" y="6"/>
                  </a:cubicBezTo>
                  <a:cubicBezTo>
                    <a:pt x="16" y="13"/>
                    <a:pt x="22" y="21"/>
                    <a:pt x="27" y="30"/>
                  </a:cubicBezTo>
                  <a:cubicBezTo>
                    <a:pt x="44" y="57"/>
                    <a:pt x="64" y="82"/>
                    <a:pt x="89" y="102"/>
                  </a:cubicBezTo>
                  <a:cubicBezTo>
                    <a:pt x="102" y="112"/>
                    <a:pt x="117" y="114"/>
                    <a:pt x="132" y="116"/>
                  </a:cubicBezTo>
                  <a:cubicBezTo>
                    <a:pt x="161" y="120"/>
                    <a:pt x="190" y="124"/>
                    <a:pt x="218" y="128"/>
                  </a:cubicBezTo>
                  <a:cubicBezTo>
                    <a:pt x="231" y="130"/>
                    <a:pt x="243" y="134"/>
                    <a:pt x="255" y="138"/>
                  </a:cubicBezTo>
                  <a:cubicBezTo>
                    <a:pt x="266" y="141"/>
                    <a:pt x="276" y="147"/>
                    <a:pt x="283" y="156"/>
                  </a:cubicBezTo>
                  <a:cubicBezTo>
                    <a:pt x="287" y="160"/>
                    <a:pt x="290" y="165"/>
                    <a:pt x="292" y="170"/>
                  </a:cubicBezTo>
                  <a:cubicBezTo>
                    <a:pt x="296" y="180"/>
                    <a:pt x="294" y="189"/>
                    <a:pt x="285" y="196"/>
                  </a:cubicBezTo>
                  <a:cubicBezTo>
                    <a:pt x="280" y="201"/>
                    <a:pt x="274" y="204"/>
                    <a:pt x="268" y="208"/>
                  </a:cubicBezTo>
                  <a:cubicBezTo>
                    <a:pt x="257" y="216"/>
                    <a:pt x="255" y="220"/>
                    <a:pt x="258" y="233"/>
                  </a:cubicBezTo>
                  <a:cubicBezTo>
                    <a:pt x="261" y="246"/>
                    <a:pt x="268" y="257"/>
                    <a:pt x="277" y="267"/>
                  </a:cubicBezTo>
                  <a:cubicBezTo>
                    <a:pt x="280" y="271"/>
                    <a:pt x="286" y="272"/>
                    <a:pt x="291" y="273"/>
                  </a:cubicBezTo>
                  <a:cubicBezTo>
                    <a:pt x="307" y="278"/>
                    <a:pt x="314" y="294"/>
                    <a:pt x="307" y="309"/>
                  </a:cubicBezTo>
                  <a:cubicBezTo>
                    <a:pt x="306" y="313"/>
                    <a:pt x="303" y="316"/>
                    <a:pt x="300" y="318"/>
                  </a:cubicBezTo>
                  <a:cubicBezTo>
                    <a:pt x="273" y="339"/>
                    <a:pt x="244" y="355"/>
                    <a:pt x="209" y="357"/>
                  </a:cubicBezTo>
                  <a:cubicBezTo>
                    <a:pt x="191" y="359"/>
                    <a:pt x="175" y="354"/>
                    <a:pt x="163" y="340"/>
                  </a:cubicBezTo>
                  <a:cubicBezTo>
                    <a:pt x="125" y="301"/>
                    <a:pt x="96" y="256"/>
                    <a:pt x="73" y="207"/>
                  </a:cubicBezTo>
                  <a:cubicBezTo>
                    <a:pt x="48" y="156"/>
                    <a:pt x="30" y="101"/>
                    <a:pt x="17" y="45"/>
                  </a:cubicBezTo>
                  <a:cubicBezTo>
                    <a:pt x="15" y="36"/>
                    <a:pt x="12" y="28"/>
                    <a:pt x="6" y="20"/>
                  </a:cubicBezTo>
                  <a:cubicBezTo>
                    <a:pt x="2" y="15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3740" y="3196"/>
              <a:ext cx="838" cy="485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0"/>
            <p:cNvSpPr>
              <a:spLocks/>
            </p:cNvSpPr>
            <p:nvPr userDrawn="1"/>
          </p:nvSpPr>
          <p:spPr bwMode="auto">
            <a:xfrm>
              <a:off x="3407" y="2284"/>
              <a:ext cx="308" cy="781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2826" y="663"/>
              <a:ext cx="733" cy="368"/>
            </a:xfrm>
            <a:custGeom>
              <a:avLst/>
              <a:gdLst>
                <a:gd name="T0" fmla="*/ 371 w 381"/>
                <a:gd name="T1" fmla="*/ 114 h 180"/>
                <a:gd name="T2" fmla="*/ 339 w 381"/>
                <a:gd name="T3" fmla="*/ 109 h 180"/>
                <a:gd name="T4" fmla="*/ 330 w 381"/>
                <a:gd name="T5" fmla="*/ 108 h 180"/>
                <a:gd name="T6" fmla="*/ 312 w 381"/>
                <a:gd name="T7" fmla="*/ 118 h 180"/>
                <a:gd name="T8" fmla="*/ 305 w 381"/>
                <a:gd name="T9" fmla="*/ 130 h 180"/>
                <a:gd name="T10" fmla="*/ 297 w 381"/>
                <a:gd name="T11" fmla="*/ 141 h 180"/>
                <a:gd name="T12" fmla="*/ 274 w 381"/>
                <a:gd name="T13" fmla="*/ 147 h 180"/>
                <a:gd name="T14" fmla="*/ 244 w 381"/>
                <a:gd name="T15" fmla="*/ 155 h 180"/>
                <a:gd name="T16" fmla="*/ 227 w 381"/>
                <a:gd name="T17" fmla="*/ 170 h 180"/>
                <a:gd name="T18" fmla="*/ 196 w 381"/>
                <a:gd name="T19" fmla="*/ 172 h 180"/>
                <a:gd name="T20" fmla="*/ 166 w 381"/>
                <a:gd name="T21" fmla="*/ 166 h 180"/>
                <a:gd name="T22" fmla="*/ 131 w 381"/>
                <a:gd name="T23" fmla="*/ 153 h 180"/>
                <a:gd name="T24" fmla="*/ 71 w 381"/>
                <a:gd name="T25" fmla="*/ 85 h 180"/>
                <a:gd name="T26" fmla="*/ 8 w 381"/>
                <a:gd name="T27" fmla="*/ 17 h 180"/>
                <a:gd name="T28" fmla="*/ 2 w 381"/>
                <a:gd name="T29" fmla="*/ 5 h 180"/>
                <a:gd name="T30" fmla="*/ 16 w 381"/>
                <a:gd name="T31" fmla="*/ 3 h 180"/>
                <a:gd name="T32" fmla="*/ 55 w 381"/>
                <a:gd name="T33" fmla="*/ 22 h 180"/>
                <a:gd name="T34" fmla="*/ 96 w 381"/>
                <a:gd name="T35" fmla="*/ 45 h 180"/>
                <a:gd name="T36" fmla="*/ 174 w 381"/>
                <a:gd name="T37" fmla="*/ 56 h 180"/>
                <a:gd name="T38" fmla="*/ 232 w 381"/>
                <a:gd name="T39" fmla="*/ 44 h 180"/>
                <a:gd name="T40" fmla="*/ 270 w 381"/>
                <a:gd name="T41" fmla="*/ 48 h 180"/>
                <a:gd name="T42" fmla="*/ 331 w 381"/>
                <a:gd name="T43" fmla="*/ 76 h 180"/>
                <a:gd name="T44" fmla="*/ 370 w 381"/>
                <a:gd name="T45" fmla="*/ 98 h 180"/>
                <a:gd name="T46" fmla="*/ 373 w 381"/>
                <a:gd name="T47" fmla="*/ 100 h 180"/>
                <a:gd name="T48" fmla="*/ 378 w 381"/>
                <a:gd name="T49" fmla="*/ 110 h 180"/>
                <a:gd name="T50" fmla="*/ 371 w 381"/>
                <a:gd name="T51" fmla="*/ 11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1" h="180">
                  <a:moveTo>
                    <a:pt x="371" y="114"/>
                  </a:moveTo>
                  <a:cubicBezTo>
                    <a:pt x="359" y="112"/>
                    <a:pt x="349" y="111"/>
                    <a:pt x="339" y="109"/>
                  </a:cubicBezTo>
                  <a:cubicBezTo>
                    <a:pt x="336" y="108"/>
                    <a:pt x="333" y="108"/>
                    <a:pt x="330" y="108"/>
                  </a:cubicBezTo>
                  <a:cubicBezTo>
                    <a:pt x="321" y="107"/>
                    <a:pt x="316" y="111"/>
                    <a:pt x="312" y="118"/>
                  </a:cubicBezTo>
                  <a:cubicBezTo>
                    <a:pt x="309" y="122"/>
                    <a:pt x="307" y="126"/>
                    <a:pt x="305" y="130"/>
                  </a:cubicBezTo>
                  <a:cubicBezTo>
                    <a:pt x="303" y="134"/>
                    <a:pt x="300" y="138"/>
                    <a:pt x="297" y="141"/>
                  </a:cubicBezTo>
                  <a:cubicBezTo>
                    <a:pt x="291" y="149"/>
                    <a:pt x="283" y="152"/>
                    <a:pt x="274" y="147"/>
                  </a:cubicBezTo>
                  <a:cubicBezTo>
                    <a:pt x="261" y="140"/>
                    <a:pt x="252" y="146"/>
                    <a:pt x="244" y="155"/>
                  </a:cubicBezTo>
                  <a:cubicBezTo>
                    <a:pt x="239" y="160"/>
                    <a:pt x="233" y="166"/>
                    <a:pt x="227" y="170"/>
                  </a:cubicBezTo>
                  <a:cubicBezTo>
                    <a:pt x="217" y="178"/>
                    <a:pt x="207" y="180"/>
                    <a:pt x="196" y="172"/>
                  </a:cubicBezTo>
                  <a:cubicBezTo>
                    <a:pt x="187" y="166"/>
                    <a:pt x="177" y="165"/>
                    <a:pt x="166" y="166"/>
                  </a:cubicBezTo>
                  <a:cubicBezTo>
                    <a:pt x="152" y="167"/>
                    <a:pt x="140" y="164"/>
                    <a:pt x="131" y="153"/>
                  </a:cubicBezTo>
                  <a:cubicBezTo>
                    <a:pt x="111" y="131"/>
                    <a:pt x="90" y="108"/>
                    <a:pt x="71" y="85"/>
                  </a:cubicBezTo>
                  <a:cubicBezTo>
                    <a:pt x="50" y="62"/>
                    <a:pt x="31" y="38"/>
                    <a:pt x="8" y="17"/>
                  </a:cubicBezTo>
                  <a:cubicBezTo>
                    <a:pt x="4" y="14"/>
                    <a:pt x="0" y="11"/>
                    <a:pt x="2" y="5"/>
                  </a:cubicBezTo>
                  <a:cubicBezTo>
                    <a:pt x="4" y="1"/>
                    <a:pt x="9" y="0"/>
                    <a:pt x="16" y="3"/>
                  </a:cubicBezTo>
                  <a:cubicBezTo>
                    <a:pt x="29" y="9"/>
                    <a:pt x="42" y="15"/>
                    <a:pt x="55" y="22"/>
                  </a:cubicBezTo>
                  <a:cubicBezTo>
                    <a:pt x="69" y="29"/>
                    <a:pt x="82" y="38"/>
                    <a:pt x="96" y="45"/>
                  </a:cubicBezTo>
                  <a:cubicBezTo>
                    <a:pt x="121" y="59"/>
                    <a:pt x="146" y="61"/>
                    <a:pt x="174" y="56"/>
                  </a:cubicBezTo>
                  <a:cubicBezTo>
                    <a:pt x="193" y="52"/>
                    <a:pt x="213" y="48"/>
                    <a:pt x="232" y="44"/>
                  </a:cubicBezTo>
                  <a:cubicBezTo>
                    <a:pt x="245" y="42"/>
                    <a:pt x="258" y="44"/>
                    <a:pt x="270" y="48"/>
                  </a:cubicBezTo>
                  <a:cubicBezTo>
                    <a:pt x="292" y="55"/>
                    <a:pt x="311" y="65"/>
                    <a:pt x="331" y="76"/>
                  </a:cubicBezTo>
                  <a:cubicBezTo>
                    <a:pt x="344" y="83"/>
                    <a:pt x="357" y="91"/>
                    <a:pt x="370" y="98"/>
                  </a:cubicBezTo>
                  <a:cubicBezTo>
                    <a:pt x="371" y="99"/>
                    <a:pt x="372" y="99"/>
                    <a:pt x="373" y="100"/>
                  </a:cubicBezTo>
                  <a:cubicBezTo>
                    <a:pt x="377" y="102"/>
                    <a:pt x="381" y="105"/>
                    <a:pt x="378" y="110"/>
                  </a:cubicBezTo>
                  <a:cubicBezTo>
                    <a:pt x="377" y="112"/>
                    <a:pt x="372" y="113"/>
                    <a:pt x="371" y="114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2699" y="3094"/>
              <a:ext cx="746" cy="591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3"/>
            <p:cNvSpPr>
              <a:spLocks/>
            </p:cNvSpPr>
            <p:nvPr userDrawn="1"/>
          </p:nvSpPr>
          <p:spPr bwMode="auto">
            <a:xfrm>
              <a:off x="2143" y="3433"/>
              <a:ext cx="464" cy="266"/>
            </a:xfrm>
            <a:custGeom>
              <a:avLst/>
              <a:gdLst>
                <a:gd name="T0" fmla="*/ 127 w 241"/>
                <a:gd name="T1" fmla="*/ 122 h 130"/>
                <a:gd name="T2" fmla="*/ 102 w 241"/>
                <a:gd name="T3" fmla="*/ 121 h 130"/>
                <a:gd name="T4" fmla="*/ 63 w 241"/>
                <a:gd name="T5" fmla="*/ 102 h 130"/>
                <a:gd name="T6" fmla="*/ 47 w 241"/>
                <a:gd name="T7" fmla="*/ 84 h 130"/>
                <a:gd name="T8" fmla="*/ 40 w 241"/>
                <a:gd name="T9" fmla="*/ 65 h 130"/>
                <a:gd name="T10" fmla="*/ 20 w 241"/>
                <a:gd name="T11" fmla="*/ 35 h 130"/>
                <a:gd name="T12" fmla="*/ 14 w 241"/>
                <a:gd name="T13" fmla="*/ 28 h 130"/>
                <a:gd name="T14" fmla="*/ 0 w 241"/>
                <a:gd name="T15" fmla="*/ 6 h 130"/>
                <a:gd name="T16" fmla="*/ 7 w 241"/>
                <a:gd name="T17" fmla="*/ 2 h 130"/>
                <a:gd name="T18" fmla="*/ 12 w 241"/>
                <a:gd name="T19" fmla="*/ 6 h 130"/>
                <a:gd name="T20" fmla="*/ 119 w 241"/>
                <a:gd name="T21" fmla="*/ 31 h 130"/>
                <a:gd name="T22" fmla="*/ 157 w 241"/>
                <a:gd name="T23" fmla="*/ 19 h 130"/>
                <a:gd name="T24" fmla="*/ 166 w 241"/>
                <a:gd name="T25" fmla="*/ 16 h 130"/>
                <a:gd name="T26" fmla="*/ 168 w 241"/>
                <a:gd name="T27" fmla="*/ 18 h 130"/>
                <a:gd name="T28" fmla="*/ 162 w 241"/>
                <a:gd name="T29" fmla="*/ 32 h 130"/>
                <a:gd name="T30" fmla="*/ 173 w 241"/>
                <a:gd name="T31" fmla="*/ 41 h 130"/>
                <a:gd name="T32" fmla="*/ 191 w 241"/>
                <a:gd name="T33" fmla="*/ 53 h 130"/>
                <a:gd name="T34" fmla="*/ 204 w 241"/>
                <a:gd name="T35" fmla="*/ 69 h 130"/>
                <a:gd name="T36" fmla="*/ 222 w 241"/>
                <a:gd name="T37" fmla="*/ 74 h 130"/>
                <a:gd name="T38" fmla="*/ 231 w 241"/>
                <a:gd name="T39" fmla="*/ 69 h 130"/>
                <a:gd name="T40" fmla="*/ 239 w 241"/>
                <a:gd name="T41" fmla="*/ 71 h 130"/>
                <a:gd name="T42" fmla="*/ 239 w 241"/>
                <a:gd name="T43" fmla="*/ 80 h 130"/>
                <a:gd name="T44" fmla="*/ 234 w 241"/>
                <a:gd name="T45" fmla="*/ 84 h 130"/>
                <a:gd name="T46" fmla="*/ 206 w 241"/>
                <a:gd name="T47" fmla="*/ 91 h 130"/>
                <a:gd name="T48" fmla="*/ 196 w 241"/>
                <a:gd name="T49" fmla="*/ 97 h 130"/>
                <a:gd name="T50" fmla="*/ 178 w 241"/>
                <a:gd name="T51" fmla="*/ 115 h 130"/>
                <a:gd name="T52" fmla="*/ 150 w 241"/>
                <a:gd name="T53" fmla="*/ 127 h 130"/>
                <a:gd name="T54" fmla="*/ 131 w 241"/>
                <a:gd name="T55" fmla="*/ 123 h 130"/>
                <a:gd name="T56" fmla="*/ 127 w 241"/>
                <a:gd name="T57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1" h="130">
                  <a:moveTo>
                    <a:pt x="127" y="122"/>
                  </a:moveTo>
                  <a:cubicBezTo>
                    <a:pt x="115" y="128"/>
                    <a:pt x="115" y="128"/>
                    <a:pt x="102" y="121"/>
                  </a:cubicBezTo>
                  <a:cubicBezTo>
                    <a:pt x="89" y="115"/>
                    <a:pt x="76" y="108"/>
                    <a:pt x="63" y="102"/>
                  </a:cubicBezTo>
                  <a:cubicBezTo>
                    <a:pt x="55" y="98"/>
                    <a:pt x="50" y="92"/>
                    <a:pt x="47" y="84"/>
                  </a:cubicBezTo>
                  <a:cubicBezTo>
                    <a:pt x="44" y="77"/>
                    <a:pt x="42" y="71"/>
                    <a:pt x="40" y="65"/>
                  </a:cubicBezTo>
                  <a:cubicBezTo>
                    <a:pt x="35" y="53"/>
                    <a:pt x="29" y="43"/>
                    <a:pt x="20" y="35"/>
                  </a:cubicBezTo>
                  <a:cubicBezTo>
                    <a:pt x="17" y="34"/>
                    <a:pt x="14" y="31"/>
                    <a:pt x="14" y="28"/>
                  </a:cubicBezTo>
                  <a:cubicBezTo>
                    <a:pt x="13" y="18"/>
                    <a:pt x="9" y="10"/>
                    <a:pt x="0" y="6"/>
                  </a:cubicBezTo>
                  <a:cubicBezTo>
                    <a:pt x="2" y="1"/>
                    <a:pt x="4" y="0"/>
                    <a:pt x="7" y="2"/>
                  </a:cubicBezTo>
                  <a:cubicBezTo>
                    <a:pt x="9" y="3"/>
                    <a:pt x="10" y="4"/>
                    <a:pt x="12" y="6"/>
                  </a:cubicBezTo>
                  <a:cubicBezTo>
                    <a:pt x="43" y="33"/>
                    <a:pt x="79" y="41"/>
                    <a:pt x="119" y="31"/>
                  </a:cubicBezTo>
                  <a:cubicBezTo>
                    <a:pt x="132" y="28"/>
                    <a:pt x="144" y="23"/>
                    <a:pt x="157" y="19"/>
                  </a:cubicBezTo>
                  <a:cubicBezTo>
                    <a:pt x="160" y="18"/>
                    <a:pt x="163" y="17"/>
                    <a:pt x="166" y="16"/>
                  </a:cubicBezTo>
                  <a:cubicBezTo>
                    <a:pt x="167" y="17"/>
                    <a:pt x="167" y="18"/>
                    <a:pt x="168" y="18"/>
                  </a:cubicBezTo>
                  <a:cubicBezTo>
                    <a:pt x="166" y="22"/>
                    <a:pt x="165" y="27"/>
                    <a:pt x="162" y="32"/>
                  </a:cubicBezTo>
                  <a:cubicBezTo>
                    <a:pt x="166" y="35"/>
                    <a:pt x="169" y="38"/>
                    <a:pt x="173" y="41"/>
                  </a:cubicBezTo>
                  <a:cubicBezTo>
                    <a:pt x="179" y="45"/>
                    <a:pt x="185" y="49"/>
                    <a:pt x="191" y="53"/>
                  </a:cubicBezTo>
                  <a:cubicBezTo>
                    <a:pt x="197" y="57"/>
                    <a:pt x="202" y="61"/>
                    <a:pt x="204" y="69"/>
                  </a:cubicBezTo>
                  <a:cubicBezTo>
                    <a:pt x="208" y="78"/>
                    <a:pt x="214" y="79"/>
                    <a:pt x="222" y="74"/>
                  </a:cubicBezTo>
                  <a:cubicBezTo>
                    <a:pt x="225" y="72"/>
                    <a:pt x="228" y="71"/>
                    <a:pt x="231" y="69"/>
                  </a:cubicBezTo>
                  <a:cubicBezTo>
                    <a:pt x="234" y="68"/>
                    <a:pt x="236" y="68"/>
                    <a:pt x="239" y="71"/>
                  </a:cubicBezTo>
                  <a:cubicBezTo>
                    <a:pt x="241" y="74"/>
                    <a:pt x="241" y="77"/>
                    <a:pt x="239" y="80"/>
                  </a:cubicBezTo>
                  <a:cubicBezTo>
                    <a:pt x="237" y="82"/>
                    <a:pt x="236" y="83"/>
                    <a:pt x="234" y="84"/>
                  </a:cubicBezTo>
                  <a:cubicBezTo>
                    <a:pt x="225" y="88"/>
                    <a:pt x="217" y="93"/>
                    <a:pt x="206" y="91"/>
                  </a:cubicBezTo>
                  <a:cubicBezTo>
                    <a:pt x="201" y="90"/>
                    <a:pt x="197" y="91"/>
                    <a:pt x="196" y="97"/>
                  </a:cubicBezTo>
                  <a:cubicBezTo>
                    <a:pt x="193" y="106"/>
                    <a:pt x="186" y="111"/>
                    <a:pt x="178" y="115"/>
                  </a:cubicBezTo>
                  <a:cubicBezTo>
                    <a:pt x="168" y="119"/>
                    <a:pt x="159" y="123"/>
                    <a:pt x="150" y="127"/>
                  </a:cubicBezTo>
                  <a:cubicBezTo>
                    <a:pt x="143" y="130"/>
                    <a:pt x="136" y="129"/>
                    <a:pt x="131" y="123"/>
                  </a:cubicBezTo>
                  <a:cubicBezTo>
                    <a:pt x="130" y="123"/>
                    <a:pt x="128" y="122"/>
                    <a:pt x="12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1389" y="1710"/>
              <a:ext cx="219" cy="351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5"/>
            <p:cNvSpPr>
              <a:spLocks/>
            </p:cNvSpPr>
            <p:nvPr userDrawn="1"/>
          </p:nvSpPr>
          <p:spPr bwMode="auto">
            <a:xfrm>
              <a:off x="2580" y="2450"/>
              <a:ext cx="275" cy="237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2172" y="2908"/>
              <a:ext cx="466" cy="149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1851" y="2530"/>
              <a:ext cx="317" cy="171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1668" y="2184"/>
              <a:ext cx="304" cy="182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2355" y="501"/>
              <a:ext cx="150" cy="250"/>
            </a:xfrm>
            <a:custGeom>
              <a:avLst/>
              <a:gdLst>
                <a:gd name="T0" fmla="*/ 0 w 78"/>
                <a:gd name="T1" fmla="*/ 121 h 122"/>
                <a:gd name="T2" fmla="*/ 16 w 78"/>
                <a:gd name="T3" fmla="*/ 112 h 122"/>
                <a:gd name="T4" fmla="*/ 29 w 78"/>
                <a:gd name="T5" fmla="*/ 101 h 122"/>
                <a:gd name="T6" fmla="*/ 33 w 78"/>
                <a:gd name="T7" fmla="*/ 84 h 122"/>
                <a:gd name="T8" fmla="*/ 33 w 78"/>
                <a:gd name="T9" fmla="*/ 65 h 122"/>
                <a:gd name="T10" fmla="*/ 20 w 78"/>
                <a:gd name="T11" fmla="*/ 51 h 122"/>
                <a:gd name="T12" fmla="*/ 6 w 78"/>
                <a:gd name="T13" fmla="*/ 40 h 122"/>
                <a:gd name="T14" fmla="*/ 2 w 78"/>
                <a:gd name="T15" fmla="*/ 24 h 122"/>
                <a:gd name="T16" fmla="*/ 18 w 78"/>
                <a:gd name="T17" fmla="*/ 12 h 122"/>
                <a:gd name="T18" fmla="*/ 27 w 78"/>
                <a:gd name="T19" fmla="*/ 1 h 122"/>
                <a:gd name="T20" fmla="*/ 58 w 78"/>
                <a:gd name="T21" fmla="*/ 15 h 122"/>
                <a:gd name="T22" fmla="*/ 74 w 78"/>
                <a:gd name="T23" fmla="*/ 44 h 122"/>
                <a:gd name="T24" fmla="*/ 71 w 78"/>
                <a:gd name="T25" fmla="*/ 80 h 122"/>
                <a:gd name="T26" fmla="*/ 68 w 78"/>
                <a:gd name="T27" fmla="*/ 86 h 122"/>
                <a:gd name="T28" fmla="*/ 55 w 78"/>
                <a:gd name="T29" fmla="*/ 101 h 122"/>
                <a:gd name="T30" fmla="*/ 47 w 78"/>
                <a:gd name="T31" fmla="*/ 108 h 122"/>
                <a:gd name="T32" fmla="*/ 33 w 78"/>
                <a:gd name="T33" fmla="*/ 117 h 122"/>
                <a:gd name="T34" fmla="*/ 0 w 78"/>
                <a:gd name="T3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22">
                  <a:moveTo>
                    <a:pt x="0" y="121"/>
                  </a:moveTo>
                  <a:cubicBezTo>
                    <a:pt x="5" y="115"/>
                    <a:pt x="9" y="112"/>
                    <a:pt x="16" y="112"/>
                  </a:cubicBezTo>
                  <a:cubicBezTo>
                    <a:pt x="23" y="112"/>
                    <a:pt x="27" y="107"/>
                    <a:pt x="29" y="101"/>
                  </a:cubicBezTo>
                  <a:cubicBezTo>
                    <a:pt x="31" y="95"/>
                    <a:pt x="32" y="90"/>
                    <a:pt x="33" y="84"/>
                  </a:cubicBezTo>
                  <a:cubicBezTo>
                    <a:pt x="33" y="78"/>
                    <a:pt x="32" y="72"/>
                    <a:pt x="33" y="65"/>
                  </a:cubicBezTo>
                  <a:cubicBezTo>
                    <a:pt x="34" y="58"/>
                    <a:pt x="27" y="51"/>
                    <a:pt x="20" y="51"/>
                  </a:cubicBezTo>
                  <a:cubicBezTo>
                    <a:pt x="11" y="51"/>
                    <a:pt x="8" y="47"/>
                    <a:pt x="6" y="40"/>
                  </a:cubicBezTo>
                  <a:cubicBezTo>
                    <a:pt x="5" y="35"/>
                    <a:pt x="4" y="30"/>
                    <a:pt x="2" y="24"/>
                  </a:cubicBezTo>
                  <a:cubicBezTo>
                    <a:pt x="10" y="23"/>
                    <a:pt x="16" y="20"/>
                    <a:pt x="18" y="12"/>
                  </a:cubicBezTo>
                  <a:cubicBezTo>
                    <a:pt x="19" y="8"/>
                    <a:pt x="23" y="5"/>
                    <a:pt x="27" y="1"/>
                  </a:cubicBezTo>
                  <a:cubicBezTo>
                    <a:pt x="39" y="0"/>
                    <a:pt x="50" y="5"/>
                    <a:pt x="58" y="15"/>
                  </a:cubicBezTo>
                  <a:cubicBezTo>
                    <a:pt x="64" y="24"/>
                    <a:pt x="71" y="34"/>
                    <a:pt x="74" y="44"/>
                  </a:cubicBezTo>
                  <a:cubicBezTo>
                    <a:pt x="78" y="56"/>
                    <a:pt x="76" y="68"/>
                    <a:pt x="71" y="80"/>
                  </a:cubicBezTo>
                  <a:cubicBezTo>
                    <a:pt x="70" y="82"/>
                    <a:pt x="67" y="84"/>
                    <a:pt x="68" y="86"/>
                  </a:cubicBezTo>
                  <a:cubicBezTo>
                    <a:pt x="68" y="95"/>
                    <a:pt x="61" y="98"/>
                    <a:pt x="55" y="101"/>
                  </a:cubicBezTo>
                  <a:cubicBezTo>
                    <a:pt x="52" y="103"/>
                    <a:pt x="49" y="105"/>
                    <a:pt x="47" y="108"/>
                  </a:cubicBezTo>
                  <a:cubicBezTo>
                    <a:pt x="44" y="113"/>
                    <a:pt x="39" y="116"/>
                    <a:pt x="33" y="117"/>
                  </a:cubicBezTo>
                  <a:cubicBezTo>
                    <a:pt x="23" y="120"/>
                    <a:pt x="12" y="122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1066" y="491"/>
              <a:ext cx="271" cy="135"/>
            </a:xfrm>
            <a:custGeom>
              <a:avLst/>
              <a:gdLst>
                <a:gd name="T0" fmla="*/ 1 w 141"/>
                <a:gd name="T1" fmla="*/ 0 h 66"/>
                <a:gd name="T2" fmla="*/ 10 w 141"/>
                <a:gd name="T3" fmla="*/ 3 h 66"/>
                <a:gd name="T4" fmla="*/ 28 w 141"/>
                <a:gd name="T5" fmla="*/ 13 h 66"/>
                <a:gd name="T6" fmla="*/ 70 w 141"/>
                <a:gd name="T7" fmla="*/ 20 h 66"/>
                <a:gd name="T8" fmla="*/ 122 w 141"/>
                <a:gd name="T9" fmla="*/ 27 h 66"/>
                <a:gd name="T10" fmla="*/ 141 w 141"/>
                <a:gd name="T11" fmla="*/ 41 h 66"/>
                <a:gd name="T12" fmla="*/ 130 w 141"/>
                <a:gd name="T13" fmla="*/ 39 h 66"/>
                <a:gd name="T14" fmla="*/ 115 w 141"/>
                <a:gd name="T15" fmla="*/ 47 h 66"/>
                <a:gd name="T16" fmla="*/ 100 w 141"/>
                <a:gd name="T17" fmla="*/ 54 h 66"/>
                <a:gd name="T18" fmla="*/ 92 w 141"/>
                <a:gd name="T19" fmla="*/ 56 h 66"/>
                <a:gd name="T20" fmla="*/ 85 w 141"/>
                <a:gd name="T21" fmla="*/ 62 h 66"/>
                <a:gd name="T22" fmla="*/ 74 w 141"/>
                <a:gd name="T23" fmla="*/ 64 h 66"/>
                <a:gd name="T24" fmla="*/ 61 w 141"/>
                <a:gd name="T25" fmla="*/ 61 h 66"/>
                <a:gd name="T26" fmla="*/ 48 w 141"/>
                <a:gd name="T27" fmla="*/ 56 h 66"/>
                <a:gd name="T28" fmla="*/ 28 w 141"/>
                <a:gd name="T29" fmla="*/ 33 h 66"/>
                <a:gd name="T30" fmla="*/ 3 w 141"/>
                <a:gd name="T31" fmla="*/ 6 h 66"/>
                <a:gd name="T32" fmla="*/ 0 w 141"/>
                <a:gd name="T33" fmla="*/ 2 h 66"/>
                <a:gd name="T34" fmla="*/ 1 w 141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66">
                  <a:moveTo>
                    <a:pt x="1" y="0"/>
                  </a:moveTo>
                  <a:cubicBezTo>
                    <a:pt x="4" y="1"/>
                    <a:pt x="7" y="2"/>
                    <a:pt x="10" y="3"/>
                  </a:cubicBezTo>
                  <a:cubicBezTo>
                    <a:pt x="16" y="6"/>
                    <a:pt x="22" y="9"/>
                    <a:pt x="28" y="13"/>
                  </a:cubicBezTo>
                  <a:cubicBezTo>
                    <a:pt x="41" y="22"/>
                    <a:pt x="55" y="24"/>
                    <a:pt x="70" y="20"/>
                  </a:cubicBezTo>
                  <a:cubicBezTo>
                    <a:pt x="89" y="14"/>
                    <a:pt x="106" y="17"/>
                    <a:pt x="122" y="27"/>
                  </a:cubicBezTo>
                  <a:cubicBezTo>
                    <a:pt x="128" y="31"/>
                    <a:pt x="136" y="34"/>
                    <a:pt x="141" y="41"/>
                  </a:cubicBezTo>
                  <a:cubicBezTo>
                    <a:pt x="137" y="40"/>
                    <a:pt x="133" y="40"/>
                    <a:pt x="130" y="39"/>
                  </a:cubicBezTo>
                  <a:cubicBezTo>
                    <a:pt x="123" y="38"/>
                    <a:pt x="118" y="40"/>
                    <a:pt x="115" y="47"/>
                  </a:cubicBezTo>
                  <a:cubicBezTo>
                    <a:pt x="112" y="53"/>
                    <a:pt x="108" y="56"/>
                    <a:pt x="100" y="54"/>
                  </a:cubicBezTo>
                  <a:cubicBezTo>
                    <a:pt x="98" y="53"/>
                    <a:pt x="95" y="54"/>
                    <a:pt x="92" y="56"/>
                  </a:cubicBezTo>
                  <a:cubicBezTo>
                    <a:pt x="90" y="58"/>
                    <a:pt x="88" y="60"/>
                    <a:pt x="85" y="62"/>
                  </a:cubicBezTo>
                  <a:cubicBezTo>
                    <a:pt x="82" y="65"/>
                    <a:pt x="78" y="66"/>
                    <a:pt x="74" y="64"/>
                  </a:cubicBezTo>
                  <a:cubicBezTo>
                    <a:pt x="70" y="62"/>
                    <a:pt x="65" y="61"/>
                    <a:pt x="61" y="61"/>
                  </a:cubicBezTo>
                  <a:cubicBezTo>
                    <a:pt x="56" y="61"/>
                    <a:pt x="51" y="60"/>
                    <a:pt x="48" y="56"/>
                  </a:cubicBezTo>
                  <a:cubicBezTo>
                    <a:pt x="41" y="48"/>
                    <a:pt x="34" y="40"/>
                    <a:pt x="28" y="33"/>
                  </a:cubicBezTo>
                  <a:cubicBezTo>
                    <a:pt x="20" y="24"/>
                    <a:pt x="11" y="15"/>
                    <a:pt x="3" y="6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2572" y="383"/>
              <a:ext cx="373" cy="174"/>
            </a:xfrm>
            <a:custGeom>
              <a:avLst/>
              <a:gdLst>
                <a:gd name="T0" fmla="*/ 0 w 194"/>
                <a:gd name="T1" fmla="*/ 4 h 85"/>
                <a:gd name="T2" fmla="*/ 11 w 194"/>
                <a:gd name="T3" fmla="*/ 5 h 85"/>
                <a:gd name="T4" fmla="*/ 32 w 194"/>
                <a:gd name="T5" fmla="*/ 26 h 85"/>
                <a:gd name="T6" fmla="*/ 34 w 194"/>
                <a:gd name="T7" fmla="*/ 30 h 85"/>
                <a:gd name="T8" fmla="*/ 84 w 194"/>
                <a:gd name="T9" fmla="*/ 61 h 85"/>
                <a:gd name="T10" fmla="*/ 174 w 194"/>
                <a:gd name="T11" fmla="*/ 60 h 85"/>
                <a:gd name="T12" fmla="*/ 187 w 194"/>
                <a:gd name="T13" fmla="*/ 60 h 85"/>
                <a:gd name="T14" fmla="*/ 194 w 194"/>
                <a:gd name="T15" fmla="*/ 63 h 85"/>
                <a:gd name="T16" fmla="*/ 179 w 194"/>
                <a:gd name="T17" fmla="*/ 68 h 85"/>
                <a:gd name="T18" fmla="*/ 165 w 194"/>
                <a:gd name="T19" fmla="*/ 69 h 85"/>
                <a:gd name="T20" fmla="*/ 149 w 194"/>
                <a:gd name="T21" fmla="*/ 72 h 85"/>
                <a:gd name="T22" fmla="*/ 101 w 194"/>
                <a:gd name="T23" fmla="*/ 84 h 85"/>
                <a:gd name="T24" fmla="*/ 86 w 194"/>
                <a:gd name="T25" fmla="*/ 81 h 85"/>
                <a:gd name="T26" fmla="*/ 73 w 194"/>
                <a:gd name="T27" fmla="*/ 76 h 85"/>
                <a:gd name="T28" fmla="*/ 47 w 194"/>
                <a:gd name="T29" fmla="*/ 67 h 85"/>
                <a:gd name="T30" fmla="*/ 33 w 194"/>
                <a:gd name="T31" fmla="*/ 59 h 85"/>
                <a:gd name="T32" fmla="*/ 29 w 194"/>
                <a:gd name="T33" fmla="*/ 52 h 85"/>
                <a:gd name="T34" fmla="*/ 10 w 194"/>
                <a:gd name="T35" fmla="*/ 14 h 85"/>
                <a:gd name="T36" fmla="*/ 0 w 194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85">
                  <a:moveTo>
                    <a:pt x="0" y="4"/>
                  </a:moveTo>
                  <a:cubicBezTo>
                    <a:pt x="6" y="0"/>
                    <a:pt x="9" y="3"/>
                    <a:pt x="11" y="5"/>
                  </a:cubicBezTo>
                  <a:cubicBezTo>
                    <a:pt x="19" y="11"/>
                    <a:pt x="27" y="17"/>
                    <a:pt x="32" y="26"/>
                  </a:cubicBezTo>
                  <a:cubicBezTo>
                    <a:pt x="33" y="28"/>
                    <a:pt x="34" y="29"/>
                    <a:pt x="34" y="30"/>
                  </a:cubicBezTo>
                  <a:cubicBezTo>
                    <a:pt x="44" y="52"/>
                    <a:pt x="63" y="60"/>
                    <a:pt x="84" y="61"/>
                  </a:cubicBezTo>
                  <a:cubicBezTo>
                    <a:pt x="114" y="62"/>
                    <a:pt x="144" y="60"/>
                    <a:pt x="174" y="60"/>
                  </a:cubicBezTo>
                  <a:cubicBezTo>
                    <a:pt x="178" y="60"/>
                    <a:pt x="183" y="60"/>
                    <a:pt x="187" y="60"/>
                  </a:cubicBezTo>
                  <a:cubicBezTo>
                    <a:pt x="189" y="60"/>
                    <a:pt x="190" y="61"/>
                    <a:pt x="194" y="63"/>
                  </a:cubicBezTo>
                  <a:cubicBezTo>
                    <a:pt x="187" y="65"/>
                    <a:pt x="182" y="65"/>
                    <a:pt x="179" y="68"/>
                  </a:cubicBezTo>
                  <a:cubicBezTo>
                    <a:pt x="174" y="71"/>
                    <a:pt x="170" y="70"/>
                    <a:pt x="165" y="69"/>
                  </a:cubicBezTo>
                  <a:cubicBezTo>
                    <a:pt x="160" y="69"/>
                    <a:pt x="154" y="71"/>
                    <a:pt x="149" y="72"/>
                  </a:cubicBezTo>
                  <a:cubicBezTo>
                    <a:pt x="133" y="76"/>
                    <a:pt x="117" y="79"/>
                    <a:pt x="101" y="84"/>
                  </a:cubicBezTo>
                  <a:cubicBezTo>
                    <a:pt x="95" y="85"/>
                    <a:pt x="90" y="85"/>
                    <a:pt x="86" y="81"/>
                  </a:cubicBezTo>
                  <a:cubicBezTo>
                    <a:pt x="82" y="77"/>
                    <a:pt x="78" y="75"/>
                    <a:pt x="73" y="76"/>
                  </a:cubicBezTo>
                  <a:cubicBezTo>
                    <a:pt x="63" y="78"/>
                    <a:pt x="54" y="75"/>
                    <a:pt x="47" y="67"/>
                  </a:cubicBezTo>
                  <a:cubicBezTo>
                    <a:pt x="43" y="63"/>
                    <a:pt x="39" y="59"/>
                    <a:pt x="33" y="59"/>
                  </a:cubicBezTo>
                  <a:cubicBezTo>
                    <a:pt x="30" y="58"/>
                    <a:pt x="29" y="56"/>
                    <a:pt x="29" y="52"/>
                  </a:cubicBezTo>
                  <a:cubicBezTo>
                    <a:pt x="26" y="38"/>
                    <a:pt x="21" y="25"/>
                    <a:pt x="10" y="14"/>
                  </a:cubicBezTo>
                  <a:cubicBezTo>
                    <a:pt x="7" y="11"/>
                    <a:pt x="4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Freeform 42"/>
            <p:cNvSpPr>
              <a:spLocks/>
            </p:cNvSpPr>
            <p:nvPr userDrawn="1"/>
          </p:nvSpPr>
          <p:spPr bwMode="auto">
            <a:xfrm>
              <a:off x="1533" y="2732"/>
              <a:ext cx="172" cy="133"/>
            </a:xfrm>
            <a:custGeom>
              <a:avLst/>
              <a:gdLst>
                <a:gd name="T0" fmla="*/ 89 w 89"/>
                <a:gd name="T1" fmla="*/ 43 h 65"/>
                <a:gd name="T2" fmla="*/ 71 w 89"/>
                <a:gd name="T3" fmla="*/ 59 h 65"/>
                <a:gd name="T4" fmla="*/ 46 w 89"/>
                <a:gd name="T5" fmla="*/ 61 h 65"/>
                <a:gd name="T6" fmla="*/ 38 w 89"/>
                <a:gd name="T7" fmla="*/ 57 h 65"/>
                <a:gd name="T8" fmla="*/ 2 w 89"/>
                <a:gd name="T9" fmla="*/ 8 h 65"/>
                <a:gd name="T10" fmla="*/ 0 w 89"/>
                <a:gd name="T11" fmla="*/ 2 h 65"/>
                <a:gd name="T12" fmla="*/ 0 w 89"/>
                <a:gd name="T13" fmla="*/ 0 h 65"/>
                <a:gd name="T14" fmla="*/ 39 w 89"/>
                <a:gd name="T15" fmla="*/ 23 h 65"/>
                <a:gd name="T16" fmla="*/ 65 w 89"/>
                <a:gd name="T17" fmla="*/ 24 h 65"/>
                <a:gd name="T18" fmla="*/ 78 w 89"/>
                <a:gd name="T19" fmla="*/ 33 h 65"/>
                <a:gd name="T20" fmla="*/ 89 w 89"/>
                <a:gd name="T21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65">
                  <a:moveTo>
                    <a:pt x="89" y="43"/>
                  </a:moveTo>
                  <a:cubicBezTo>
                    <a:pt x="83" y="49"/>
                    <a:pt x="77" y="54"/>
                    <a:pt x="71" y="59"/>
                  </a:cubicBezTo>
                  <a:cubicBezTo>
                    <a:pt x="63" y="65"/>
                    <a:pt x="54" y="65"/>
                    <a:pt x="46" y="61"/>
                  </a:cubicBezTo>
                  <a:cubicBezTo>
                    <a:pt x="43" y="60"/>
                    <a:pt x="40" y="59"/>
                    <a:pt x="38" y="57"/>
                  </a:cubicBezTo>
                  <a:cubicBezTo>
                    <a:pt x="23" y="43"/>
                    <a:pt x="9" y="28"/>
                    <a:pt x="2" y="8"/>
                  </a:cubicBezTo>
                  <a:cubicBezTo>
                    <a:pt x="2" y="6"/>
                    <a:pt x="1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1" y="12"/>
                    <a:pt x="25" y="18"/>
                    <a:pt x="39" y="23"/>
                  </a:cubicBezTo>
                  <a:cubicBezTo>
                    <a:pt x="48" y="26"/>
                    <a:pt x="56" y="27"/>
                    <a:pt x="65" y="24"/>
                  </a:cubicBezTo>
                  <a:cubicBezTo>
                    <a:pt x="76" y="21"/>
                    <a:pt x="76" y="22"/>
                    <a:pt x="78" y="33"/>
                  </a:cubicBezTo>
                  <a:cubicBezTo>
                    <a:pt x="80" y="40"/>
                    <a:pt x="80" y="41"/>
                    <a:pt x="8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55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392864" y="-33419"/>
            <a:ext cx="6751136" cy="2526315"/>
            <a:chOff x="2058987" y="-20161"/>
            <a:chExt cx="6870700" cy="3135313"/>
          </a:xfrm>
        </p:grpSpPr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602412" y="1129189"/>
              <a:ext cx="2327275" cy="1171575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5791199" y="2338864"/>
              <a:ext cx="1330325" cy="769938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5262562" y="891064"/>
              <a:ext cx="488950" cy="1239838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138612" y="2176939"/>
              <a:ext cx="1184275" cy="938213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2058987" y="-20161"/>
              <a:ext cx="347663" cy="557213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3949699" y="1154589"/>
              <a:ext cx="436563" cy="376238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3301999" y="1881664"/>
              <a:ext cx="739775" cy="236538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2792412" y="1281589"/>
              <a:ext cx="503238" cy="271463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>
              <a:off x="2501899" y="732314"/>
              <a:ext cx="482600" cy="288925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Round Same Side Corner Rectangle 18"/>
          <p:cNvSpPr/>
          <p:nvPr userDrawn="1"/>
        </p:nvSpPr>
        <p:spPr>
          <a:xfrm flipV="1">
            <a:off x="2794000" y="0"/>
            <a:ext cx="6309360" cy="980728"/>
          </a:xfrm>
          <a:prstGeom prst="round2Same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mpd="thickThin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137319"/>
            <a:ext cx="6309360" cy="706090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C248-DA39-4928-AAE1-739C71ED8637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7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Geisha en </a:t>
            </a:r>
            <a:r>
              <a:rPr lang="en-GB" dirty="0" err="1" smtClean="0"/>
              <a:t>samoerai</a:t>
            </a:r>
            <a:r>
              <a:rPr lang="en-GB" dirty="0" smtClean="0"/>
              <a:t> Quiz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Japanmuseum</a:t>
            </a:r>
            <a:r>
              <a:rPr lang="en-GB" dirty="0" smtClean="0"/>
              <a:t> </a:t>
            </a:r>
            <a:r>
              <a:rPr lang="en-GB" dirty="0" err="1" smtClean="0"/>
              <a:t>SieboldHuis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988840"/>
            <a:ext cx="728315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Welk toneelmasker is van de Japanse </a:t>
            </a:r>
            <a:r>
              <a:rPr lang="nl-NL" sz="2800" dirty="0" err="1" smtClean="0"/>
              <a:t>noo</a:t>
            </a:r>
            <a:r>
              <a:rPr lang="nl-NL" sz="2800" dirty="0" smtClean="0"/>
              <a:t>-theater?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A –                  C-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B – </a:t>
            </a:r>
          </a:p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20" y="3061692"/>
            <a:ext cx="1643928" cy="1628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620" y="4690492"/>
            <a:ext cx="1567771" cy="184482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461" y="3061692"/>
            <a:ext cx="1420480" cy="17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Vraag</a:t>
            </a:r>
            <a:r>
              <a:rPr lang="en-GB" sz="4000" dirty="0" smtClean="0"/>
              <a:t> 10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763688" y="170080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Hoe heet het eilandje bij Nagasaki waar Siebold heeft gewoond?</a:t>
            </a:r>
          </a:p>
          <a:p>
            <a:endParaRPr lang="nl-NL" sz="3200" dirty="0"/>
          </a:p>
          <a:p>
            <a:r>
              <a:rPr lang="nl-NL" sz="3200" dirty="0" smtClean="0"/>
              <a:t>A – </a:t>
            </a:r>
            <a:r>
              <a:rPr lang="nl-NL" sz="3200" dirty="0" err="1" smtClean="0"/>
              <a:t>Dashima</a:t>
            </a:r>
            <a:endParaRPr lang="nl-NL" sz="3200" dirty="0" smtClean="0"/>
          </a:p>
          <a:p>
            <a:r>
              <a:rPr lang="nl-NL" sz="3200" dirty="0" smtClean="0"/>
              <a:t>B – </a:t>
            </a:r>
            <a:r>
              <a:rPr lang="nl-NL" sz="3200" dirty="0" err="1" smtClean="0"/>
              <a:t>Deshima</a:t>
            </a:r>
            <a:endParaRPr lang="nl-NL" sz="3200" dirty="0" smtClean="0"/>
          </a:p>
          <a:p>
            <a:r>
              <a:rPr lang="nl-NL" sz="3200" dirty="0" smtClean="0"/>
              <a:t>C – </a:t>
            </a:r>
            <a:r>
              <a:rPr lang="nl-NL" sz="3200" dirty="0" err="1" smtClean="0"/>
              <a:t>Doshima</a:t>
            </a:r>
            <a:endParaRPr lang="nl-NL" sz="3200" dirty="0" smtClean="0"/>
          </a:p>
        </p:txBody>
      </p:sp>
      <p:pic>
        <p:nvPicPr>
          <p:cNvPr id="4" name="Afbeelding 3" descr="de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672408" cy="20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Wat voor soort thee is ’</a:t>
            </a:r>
            <a:r>
              <a:rPr lang="nl-NL" dirty="0" err="1" smtClean="0"/>
              <a:t>matcha</a:t>
            </a:r>
            <a:r>
              <a:rPr lang="nl-NL" dirty="0" smtClean="0"/>
              <a:t>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Groene thee</a:t>
            </a:r>
          </a:p>
          <a:p>
            <a:pPr marL="0" indent="0">
              <a:buNone/>
            </a:pPr>
            <a:r>
              <a:rPr lang="nl-NL" dirty="0" smtClean="0"/>
              <a:t>B – Zwarte thee</a:t>
            </a:r>
          </a:p>
          <a:p>
            <a:pPr marL="0" indent="0">
              <a:buNone/>
            </a:pPr>
            <a:r>
              <a:rPr lang="nl-NL" dirty="0" smtClean="0"/>
              <a:t>C – </a:t>
            </a:r>
            <a:r>
              <a:rPr lang="nl-NL" dirty="0" err="1" smtClean="0"/>
              <a:t>Rooibos</a:t>
            </a:r>
            <a:r>
              <a:rPr lang="nl-NL" dirty="0" smtClean="0"/>
              <a:t> thee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9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5"/>
            <a:ext cx="7355160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heeft Siebold zoveel spullen verzameld?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Omdat hij het leuk vond om die spullen te 	hebben</a:t>
            </a:r>
          </a:p>
          <a:p>
            <a:pPr marL="0" indent="0">
              <a:buNone/>
            </a:pPr>
            <a:r>
              <a:rPr lang="nl-NL" dirty="0" smtClean="0"/>
              <a:t>B – Omdat hij ze in Nederland tentoon wilde 	stellen om te laten zien dat hij in Japan 	was geweest</a:t>
            </a:r>
          </a:p>
          <a:p>
            <a:pPr marL="0" indent="0">
              <a:buNone/>
            </a:pPr>
            <a:r>
              <a:rPr lang="nl-NL" dirty="0" smtClean="0"/>
              <a:t>C – Omdat hij een missie had gekregen van de 	Nederlandse regering. Zij wilden zoveel 	mogelijk te weten komen over Japan.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Siebold werd uit Japan verbannen. Waarom moest hij Japan verlaten?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Hij had de </a:t>
            </a:r>
            <a:r>
              <a:rPr lang="nl-NL" dirty="0" err="1" smtClean="0"/>
              <a:t>shogun</a:t>
            </a:r>
            <a:r>
              <a:rPr lang="nl-NL" dirty="0" smtClean="0"/>
              <a:t> beledigd</a:t>
            </a:r>
          </a:p>
          <a:p>
            <a:pPr marL="0" indent="0">
              <a:buNone/>
            </a:pPr>
            <a:r>
              <a:rPr lang="nl-NL" dirty="0" smtClean="0"/>
              <a:t>B – Hij wilde trouwen met een 	Japanse vrouw</a:t>
            </a:r>
          </a:p>
          <a:p>
            <a:pPr marL="0" indent="0">
              <a:buNone/>
            </a:pPr>
            <a:r>
              <a:rPr lang="nl-NL" dirty="0" smtClean="0"/>
              <a:t>C – Hij probeerde kaarten van Japan 	mee te nemen naar Nederland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0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Wat is er bijzonder aan de locatie van Japanmuseum </a:t>
            </a:r>
            <a:r>
              <a:rPr lang="nl-NL" dirty="0" err="1" smtClean="0"/>
              <a:t>SieboldHuis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Siebold heeft er zelf even gewoond en 	heeft er zijn verzameling voor het eerst 	tentoongesteld</a:t>
            </a:r>
          </a:p>
          <a:p>
            <a:pPr marL="0" indent="0">
              <a:buNone/>
            </a:pPr>
            <a:r>
              <a:rPr lang="nl-NL" dirty="0" smtClean="0"/>
              <a:t>B – Niets; het is gewoon een huis in 	Leiden</a:t>
            </a:r>
          </a:p>
          <a:p>
            <a:pPr marL="0" indent="0">
              <a:buNone/>
            </a:pPr>
            <a:r>
              <a:rPr lang="nl-NL" dirty="0" smtClean="0"/>
              <a:t>C – Siebold liep er altijd langs als hij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zijn hondje uitliet</a:t>
            </a:r>
          </a:p>
        </p:txBody>
      </p:sp>
    </p:spTree>
    <p:extLst>
      <p:ext uri="{BB962C8B-B14F-4D97-AF65-F5344CB8AC3E}">
        <p14:creationId xmlns:p14="http://schemas.microsoft.com/office/powerpoint/2010/main" val="1964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antwoorden!</a:t>
            </a:r>
            <a:endParaRPr lang="nl-NL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3203848" y="3107704"/>
            <a:ext cx="5940152" cy="1752600"/>
          </a:xfrm>
        </p:spPr>
        <p:txBody>
          <a:bodyPr/>
          <a:lstStyle/>
          <a:p>
            <a:r>
              <a:rPr lang="nl-NL" dirty="0" smtClean="0"/>
              <a:t>Houd goed bij hoeveel je er juist hebt!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3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4"/>
            <a:ext cx="721114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Wat zijn </a:t>
            </a:r>
            <a:r>
              <a:rPr lang="nl-NL" i="1" dirty="0" smtClean="0"/>
              <a:t>geisha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A – Vrouwen die heel goed zijn in 	kunst</a:t>
            </a:r>
          </a:p>
          <a:p>
            <a:pPr marL="0" indent="0">
              <a:buNone/>
            </a:pPr>
            <a:r>
              <a:rPr lang="nl-NL" dirty="0" smtClean="0"/>
              <a:t>B – Getrouwde vrouwen</a:t>
            </a:r>
          </a:p>
          <a:p>
            <a:pPr marL="0" indent="0">
              <a:buNone/>
            </a:pPr>
            <a:r>
              <a:rPr lang="nl-NL" dirty="0" smtClean="0"/>
              <a:t>C – Dienaars van de Japanse keizer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67544" y="5733256"/>
            <a:ext cx="659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</a:rPr>
              <a:t>Geisha betekent letterlijk “kunst-persoon”!</a:t>
            </a:r>
            <a:endParaRPr lang="nl-NL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28133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Welke kunst deden de </a:t>
            </a:r>
            <a:r>
              <a:rPr lang="nl-NL" i="1" dirty="0" smtClean="0"/>
              <a:t>geisha</a:t>
            </a:r>
            <a:r>
              <a:rPr lang="nl-NL" dirty="0" smtClean="0"/>
              <a:t> </a:t>
            </a:r>
            <a:r>
              <a:rPr lang="nl-NL" u="sng" dirty="0" smtClean="0"/>
              <a:t>niet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Zang</a:t>
            </a:r>
          </a:p>
          <a:p>
            <a:pPr marL="0" indent="0">
              <a:buNone/>
            </a:pPr>
            <a:r>
              <a:rPr lang="nl-NL" dirty="0" smtClean="0"/>
              <a:t>B – Kalligrafie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C – Fotografie</a:t>
            </a:r>
          </a:p>
        </p:txBody>
      </p:sp>
      <p:pic>
        <p:nvPicPr>
          <p:cNvPr id="4" name="Afbeelding 3" descr="Geisha optreden dans en muzie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785926" cy="247392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51520" y="5805264"/>
            <a:ext cx="7576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</a:rPr>
              <a:t>Fotografie bestond natuurlijk nog niet in Siebolds tijd!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916832"/>
            <a:ext cx="685110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Wat is een </a:t>
            </a:r>
            <a:r>
              <a:rPr lang="nl-NL" i="1" dirty="0" err="1" smtClean="0"/>
              <a:t>shogun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sz="900" dirty="0"/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A – De baas over de soldaten</a:t>
            </a:r>
          </a:p>
          <a:p>
            <a:pPr marL="0" indent="0">
              <a:buNone/>
            </a:pPr>
            <a:r>
              <a:rPr lang="nl-NL" dirty="0" smtClean="0"/>
              <a:t>B – Iemand die een snoepwinkel    	heeft</a:t>
            </a:r>
          </a:p>
          <a:p>
            <a:pPr marL="0" indent="0">
              <a:buNone/>
            </a:pPr>
            <a:r>
              <a:rPr lang="nl-NL" dirty="0" smtClean="0"/>
              <a:t>C – Degene die de theeceremonie 	geeft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67544" y="5877272"/>
            <a:ext cx="717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</a:rPr>
              <a:t>De </a:t>
            </a:r>
            <a:r>
              <a:rPr lang="nl-NL" sz="2400" i="1" dirty="0" err="1" smtClean="0">
                <a:solidFill>
                  <a:srgbClr val="0000FF"/>
                </a:solidFill>
              </a:rPr>
              <a:t>shogun</a:t>
            </a:r>
            <a:r>
              <a:rPr lang="nl-NL" sz="2400" dirty="0" smtClean="0">
                <a:solidFill>
                  <a:srgbClr val="0000FF"/>
                </a:solidFill>
              </a:rPr>
              <a:t> was ook de belangrijkste man in Japan!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4"/>
            <a:ext cx="721114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Wat zijn </a:t>
            </a:r>
            <a:r>
              <a:rPr lang="nl-NL" i="1" dirty="0" smtClean="0"/>
              <a:t>geisha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Vrouwen die heel goed zijn in 	kunst</a:t>
            </a:r>
          </a:p>
          <a:p>
            <a:pPr marL="0" indent="0">
              <a:buNone/>
            </a:pPr>
            <a:r>
              <a:rPr lang="nl-NL" dirty="0" smtClean="0"/>
              <a:t>B – Getrouwde vrouwen</a:t>
            </a:r>
          </a:p>
          <a:p>
            <a:pPr marL="0" indent="0">
              <a:buNone/>
            </a:pPr>
            <a:r>
              <a:rPr lang="nl-NL" dirty="0" smtClean="0"/>
              <a:t>C – Dienaars van de Japanse keizer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Op de samoerai-helm </a:t>
            </a:r>
          </a:p>
          <a:p>
            <a:pPr marL="0" indent="0">
              <a:buNone/>
            </a:pPr>
            <a:r>
              <a:rPr lang="nl-NL" dirty="0" smtClean="0"/>
              <a:t>zagen jullie dit plaatje: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800" dirty="0" smtClean="0"/>
              <a:t>Wat is dit voor kenmerk?</a:t>
            </a:r>
          </a:p>
          <a:p>
            <a:pPr marL="0" indent="0">
              <a:buNone/>
            </a:pPr>
            <a:r>
              <a:rPr lang="nl-NL" sz="2800" dirty="0" smtClean="0"/>
              <a:t>A – Een versiering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3EB647"/>
                </a:solidFill>
              </a:rPr>
              <a:t>B – Een familiewapen</a:t>
            </a:r>
          </a:p>
          <a:p>
            <a:pPr marL="0" indent="0">
              <a:buNone/>
            </a:pPr>
            <a:r>
              <a:rPr lang="nl-NL" sz="2800" dirty="0" smtClean="0"/>
              <a:t>C – Het geeft aan door wie de helm 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was gemaakt</a:t>
            </a:r>
            <a:endParaRPr lang="nl-NL" sz="2800" dirty="0"/>
          </a:p>
        </p:txBody>
      </p:sp>
      <p:pic>
        <p:nvPicPr>
          <p:cNvPr id="4" name="Afbeelding 3" descr="Tokugawa familiewapen voor bij extra info eventu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2683908" cy="264197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7504" y="5949280"/>
            <a:ext cx="805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</a:rPr>
              <a:t>Door het familiewapen wist iedereen van wie de helm was!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484783"/>
            <a:ext cx="7355160" cy="3960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Waarom heeft de kappa een kuiltje op zijn hoofd?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/>
              <a:t>A – Omdat hij een keer heel hard op zijn hoofd gevallen is</a:t>
            </a:r>
          </a:p>
          <a:p>
            <a:pPr marL="0" indent="0">
              <a:buNone/>
            </a:pPr>
            <a:r>
              <a:rPr lang="nl-NL" dirty="0">
                <a:solidFill>
                  <a:srgbClr val="4DDB57"/>
                </a:solidFill>
              </a:rPr>
              <a:t>B – Zodat hij nat blijft en kan toveren</a:t>
            </a:r>
          </a:p>
          <a:p>
            <a:pPr marL="0" indent="0">
              <a:buNone/>
            </a:pPr>
            <a:r>
              <a:rPr lang="nl-NL" dirty="0"/>
              <a:t>C – Zodat hij daarin dingen mee kan </a:t>
            </a:r>
            <a:r>
              <a:rPr lang="nl-NL" dirty="0" smtClean="0"/>
              <a:t>nemen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05775" y="5301208"/>
            <a:ext cx="7265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Een kappa kon alleen toveren in het water. Als de kappa op het </a:t>
            </a:r>
          </a:p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land kwam dan moest het nat blijven. Door het kuiltje op zijn </a:t>
            </a:r>
          </a:p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hoofd kon er water in blijven en zo kon hij blijven toveren.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6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In Nederland gebruiken we het alfabet. In Japan gebruikt men karakters. Hoeveel verschillende soorten karakters worden in Japan gebruikt?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 smtClean="0"/>
              <a:t>A – 2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B – 3</a:t>
            </a:r>
          </a:p>
          <a:p>
            <a:pPr marL="0" indent="0">
              <a:buNone/>
            </a:pPr>
            <a:r>
              <a:rPr lang="nl-NL" dirty="0" smtClean="0"/>
              <a:t>C – 4</a:t>
            </a:r>
          </a:p>
        </p:txBody>
      </p:sp>
      <p:pic>
        <p:nvPicPr>
          <p:cNvPr id="4" name="Afbeelding 3" descr="kalligrafie schrijv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01008"/>
            <a:ext cx="3409346" cy="22560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3528" y="5949280"/>
            <a:ext cx="746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rgbClr val="0000FF"/>
                </a:solidFill>
              </a:rPr>
              <a:t>Hiragana</a:t>
            </a:r>
            <a:r>
              <a:rPr lang="nl-NL" sz="2400" dirty="0" smtClean="0">
                <a:solidFill>
                  <a:srgbClr val="0000FF"/>
                </a:solidFill>
              </a:rPr>
              <a:t> (</a:t>
            </a:r>
            <a:r>
              <a:rPr lang="ja-JP" altLang="en-US" sz="2400" dirty="0" smtClean="0">
                <a:solidFill>
                  <a:srgbClr val="0000FF"/>
                </a:solidFill>
              </a:rPr>
              <a:t>ひらがな</a:t>
            </a:r>
            <a:r>
              <a:rPr lang="nl-NL" sz="2400" dirty="0" smtClean="0">
                <a:solidFill>
                  <a:srgbClr val="0000FF"/>
                </a:solidFill>
              </a:rPr>
              <a:t>), </a:t>
            </a:r>
            <a:r>
              <a:rPr lang="nl-NL" sz="2400" dirty="0" err="1" smtClean="0">
                <a:solidFill>
                  <a:srgbClr val="0000FF"/>
                </a:solidFill>
              </a:rPr>
              <a:t>katakana</a:t>
            </a:r>
            <a:r>
              <a:rPr lang="nl-NL" sz="2400" dirty="0" smtClean="0">
                <a:solidFill>
                  <a:srgbClr val="0000FF"/>
                </a:solidFill>
              </a:rPr>
              <a:t> (</a:t>
            </a:r>
            <a:r>
              <a:rPr lang="ja-JP" altLang="en-US" sz="2400" dirty="0" smtClean="0">
                <a:solidFill>
                  <a:srgbClr val="0000FF"/>
                </a:solidFill>
              </a:rPr>
              <a:t>カタカナ</a:t>
            </a:r>
            <a:r>
              <a:rPr lang="nl-NL" sz="2400" dirty="0" smtClean="0">
                <a:solidFill>
                  <a:srgbClr val="0000FF"/>
                </a:solidFill>
              </a:rPr>
              <a:t>) en kanji (</a:t>
            </a:r>
            <a:r>
              <a:rPr lang="ja-JP" altLang="en-US" sz="2400" dirty="0" smtClean="0">
                <a:solidFill>
                  <a:srgbClr val="0000FF"/>
                </a:solidFill>
              </a:rPr>
              <a:t>漢字</a:t>
            </a:r>
            <a:r>
              <a:rPr lang="nl-NL" sz="2400" dirty="0" smtClean="0">
                <a:solidFill>
                  <a:srgbClr val="0000FF"/>
                </a:solidFill>
              </a:rPr>
              <a:t>)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7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772816"/>
            <a:ext cx="73551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Japan nemen ze vaak lunch mee in een </a:t>
            </a:r>
            <a:r>
              <a:rPr lang="nl-NL" dirty="0" err="1"/>
              <a:t>lunchbox</a:t>
            </a:r>
            <a:r>
              <a:rPr lang="nl-NL" dirty="0"/>
              <a:t>. Hoe heet deze lunch?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 – Rijst</a:t>
            </a:r>
          </a:p>
          <a:p>
            <a:pPr marL="0" indent="0">
              <a:buNone/>
            </a:pPr>
            <a:r>
              <a:rPr lang="nl-NL" dirty="0"/>
              <a:t>B – Gewoon lunch</a:t>
            </a:r>
          </a:p>
          <a:p>
            <a:pPr marL="0" indent="0">
              <a:buNone/>
            </a:pPr>
            <a:r>
              <a:rPr lang="nl-NL" dirty="0">
                <a:solidFill>
                  <a:srgbClr val="4DDB57"/>
                </a:solidFill>
              </a:rPr>
              <a:t>C – </a:t>
            </a:r>
            <a:r>
              <a:rPr lang="nl-NL" dirty="0" err="1">
                <a:solidFill>
                  <a:srgbClr val="4DDB57"/>
                </a:solidFill>
              </a:rPr>
              <a:t>Bento</a:t>
            </a:r>
            <a:endParaRPr lang="nl-NL" dirty="0">
              <a:solidFill>
                <a:srgbClr val="4DDB5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27584" y="5949280"/>
            <a:ext cx="6656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0000FF"/>
                </a:solidFill>
              </a:rPr>
              <a:t>De </a:t>
            </a:r>
            <a:r>
              <a:rPr lang="nl-NL" sz="2800" dirty="0" err="1" smtClean="0">
                <a:solidFill>
                  <a:srgbClr val="0000FF"/>
                </a:solidFill>
              </a:rPr>
              <a:t>lunchbox</a:t>
            </a:r>
            <a:r>
              <a:rPr lang="nl-NL" sz="2800" dirty="0" smtClean="0">
                <a:solidFill>
                  <a:srgbClr val="0000FF"/>
                </a:solidFill>
              </a:rPr>
              <a:t> heet in Japan de </a:t>
            </a:r>
            <a:r>
              <a:rPr lang="nl-NL" sz="2800" dirty="0" err="1" smtClean="0">
                <a:solidFill>
                  <a:srgbClr val="0000FF"/>
                </a:solidFill>
              </a:rPr>
              <a:t>Bentobox</a:t>
            </a:r>
            <a:endParaRPr lang="nl-NL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916832"/>
            <a:ext cx="7283152" cy="420933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Jullie hebben een mooi versierde </a:t>
            </a:r>
            <a:r>
              <a:rPr lang="nl-NL" i="1" dirty="0" smtClean="0"/>
              <a:t>kimono</a:t>
            </a:r>
            <a:r>
              <a:rPr lang="nl-NL" dirty="0" smtClean="0"/>
              <a:t> gezien. Wat betekent </a:t>
            </a:r>
            <a:r>
              <a:rPr lang="nl-NL" i="1" dirty="0" smtClean="0"/>
              <a:t>kimono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A – ‘Draagding’</a:t>
            </a:r>
          </a:p>
          <a:p>
            <a:pPr marL="0" indent="0">
              <a:buNone/>
            </a:pPr>
            <a:r>
              <a:rPr lang="nl-NL" dirty="0" smtClean="0"/>
              <a:t>B – ‘Badjas’</a:t>
            </a:r>
          </a:p>
          <a:p>
            <a:pPr marL="0" indent="0">
              <a:buNone/>
            </a:pPr>
            <a:r>
              <a:rPr lang="nl-NL" dirty="0" smtClean="0"/>
              <a:t>C – ‘Stof’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07504" y="6021288"/>
            <a:ext cx="79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</a:rPr>
              <a:t>Het is een ding dat je draagt. In andere woorden: ‘kleding’!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628800"/>
            <a:ext cx="728315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Welk toneelmasker is van de Japanse </a:t>
            </a:r>
            <a:r>
              <a:rPr lang="nl-NL" sz="2800" dirty="0" err="1"/>
              <a:t>noo</a:t>
            </a:r>
            <a:r>
              <a:rPr lang="nl-NL" sz="2800" dirty="0"/>
              <a:t>-theater?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A –                  </a:t>
            </a:r>
            <a:r>
              <a:rPr lang="nl-NL" sz="2800" dirty="0">
                <a:solidFill>
                  <a:srgbClr val="4DDB57"/>
                </a:solidFill>
              </a:rPr>
              <a:t>C-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B –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5791" y="5682243"/>
            <a:ext cx="692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Dit masker heet </a:t>
            </a:r>
            <a:r>
              <a:rPr lang="nl-NL" sz="2400" dirty="0" err="1" smtClean="0">
                <a:solidFill>
                  <a:srgbClr val="0000FF"/>
                </a:solidFill>
              </a:rPr>
              <a:t>otome</a:t>
            </a:r>
            <a:r>
              <a:rPr lang="nl-NL" sz="2400" dirty="0" smtClean="0">
                <a:solidFill>
                  <a:srgbClr val="0000FF"/>
                </a:solidFill>
              </a:rPr>
              <a:t>. De hoofdrolspeler draagt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dit masker om verschillende emoties uit te drukken.</a:t>
            </a:r>
            <a:endParaRPr lang="nl-NL" sz="2400" dirty="0">
              <a:solidFill>
                <a:srgbClr val="0000FF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564904"/>
            <a:ext cx="1440160" cy="14269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932308"/>
            <a:ext cx="1567771" cy="157241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593" y="2564904"/>
            <a:ext cx="1420480" cy="17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Vraag</a:t>
            </a:r>
            <a:r>
              <a:rPr lang="en-GB" sz="4000" dirty="0" smtClean="0"/>
              <a:t> 10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763688" y="170080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Hoe heet het eilandje bij Nagasaki waar Siebold heeft gewoond?</a:t>
            </a:r>
          </a:p>
          <a:p>
            <a:endParaRPr lang="nl-NL" sz="3200" dirty="0"/>
          </a:p>
          <a:p>
            <a:r>
              <a:rPr lang="nl-NL" sz="3200" dirty="0" smtClean="0"/>
              <a:t>A – </a:t>
            </a:r>
            <a:r>
              <a:rPr lang="nl-NL" sz="3200" dirty="0" err="1" smtClean="0"/>
              <a:t>Dashima</a:t>
            </a:r>
            <a:endParaRPr lang="nl-NL" sz="3200" dirty="0" smtClean="0"/>
          </a:p>
          <a:p>
            <a:r>
              <a:rPr lang="nl-NL" sz="3200" dirty="0" smtClean="0">
                <a:solidFill>
                  <a:srgbClr val="3EB647"/>
                </a:solidFill>
              </a:rPr>
              <a:t>B – </a:t>
            </a:r>
            <a:r>
              <a:rPr lang="nl-NL" sz="3200" dirty="0" err="1" smtClean="0">
                <a:solidFill>
                  <a:srgbClr val="3EB647"/>
                </a:solidFill>
              </a:rPr>
              <a:t>Deshima</a:t>
            </a:r>
            <a:endParaRPr lang="nl-NL" sz="3200" dirty="0" smtClean="0">
              <a:solidFill>
                <a:srgbClr val="3EB647"/>
              </a:solidFill>
            </a:endParaRPr>
          </a:p>
          <a:p>
            <a:r>
              <a:rPr lang="nl-NL" sz="3200" dirty="0" smtClean="0"/>
              <a:t>C – </a:t>
            </a:r>
            <a:r>
              <a:rPr lang="nl-NL" sz="3200" dirty="0" err="1" smtClean="0"/>
              <a:t>Doshima</a:t>
            </a:r>
            <a:endParaRPr lang="nl-NL" sz="3200" dirty="0" smtClean="0"/>
          </a:p>
        </p:txBody>
      </p:sp>
      <p:pic>
        <p:nvPicPr>
          <p:cNvPr id="4" name="Afbeelding 3" descr="de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672408" cy="20565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5589240"/>
            <a:ext cx="7095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De Nederlanders kwamen een groot deel van het jaar niet van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d</a:t>
            </a:r>
            <a:r>
              <a:rPr lang="nl-NL" sz="2000" dirty="0" smtClean="0">
                <a:solidFill>
                  <a:srgbClr val="0000FF"/>
                </a:solidFill>
              </a:rPr>
              <a:t>it eiland af. Het was heel bijzonder dat Siebold een kliniek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m</a:t>
            </a:r>
            <a:r>
              <a:rPr lang="nl-NL" sz="2000" dirty="0" smtClean="0">
                <a:solidFill>
                  <a:srgbClr val="0000FF"/>
                </a:solidFill>
              </a:rPr>
              <a:t>ocht openen in de stad!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916832"/>
            <a:ext cx="7427168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voor soort thee is ’</a:t>
            </a:r>
            <a:r>
              <a:rPr lang="nl-NL" dirty="0" err="1"/>
              <a:t>matcha</a:t>
            </a:r>
            <a:r>
              <a:rPr lang="nl-NL" dirty="0"/>
              <a:t>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4DDB57"/>
                </a:solidFill>
              </a:rPr>
              <a:t>A – Groene thee</a:t>
            </a:r>
          </a:p>
          <a:p>
            <a:pPr marL="0" indent="0">
              <a:buNone/>
            </a:pPr>
            <a:r>
              <a:rPr lang="nl-NL" dirty="0"/>
              <a:t>B – Zwarte thee</a:t>
            </a:r>
          </a:p>
          <a:p>
            <a:pPr marL="0" indent="0">
              <a:buNone/>
            </a:pPr>
            <a:r>
              <a:rPr lang="nl-NL" dirty="0"/>
              <a:t>C – </a:t>
            </a:r>
            <a:r>
              <a:rPr lang="nl-NL" dirty="0" err="1"/>
              <a:t>Rooibos</a:t>
            </a:r>
            <a:r>
              <a:rPr lang="nl-NL" dirty="0"/>
              <a:t> thee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17066" y="5589240"/>
            <a:ext cx="7085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err="1" smtClean="0">
                <a:solidFill>
                  <a:srgbClr val="0000FF"/>
                </a:solidFill>
              </a:rPr>
              <a:t>Matcha</a:t>
            </a:r>
            <a:r>
              <a:rPr lang="nl-NL" sz="2800" dirty="0" smtClean="0">
                <a:solidFill>
                  <a:srgbClr val="0000FF"/>
                </a:solidFill>
              </a:rPr>
              <a:t> is opgeklopte groene thee. Door het</a:t>
            </a:r>
          </a:p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met een kwast te kloppen gaat het schuimen!</a:t>
            </a:r>
            <a:endParaRPr lang="nl-NL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5"/>
            <a:ext cx="7355160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heeft Siebold zoveel spullen verzameld?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Omdat hij het leuk vond om die spullen te 	hebben</a:t>
            </a:r>
          </a:p>
          <a:p>
            <a:pPr marL="0" indent="0">
              <a:buNone/>
            </a:pPr>
            <a:r>
              <a:rPr lang="nl-NL" dirty="0" smtClean="0"/>
              <a:t>B – Omdat hij ze in Nederland tentoon wilde 	stellen om te laten zien dat hij in Japan 	was geweest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C – Omdat hij een missie had gekregen van de 	Nederlandse regering. Zij wilden zoveel 	mogelijk te weten komen over Japan.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99592" y="5517232"/>
            <a:ext cx="5420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Toen bestond er helaas geen internet om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snel dingen op te zoeken!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Siebold werd uit Japan verbannen. Waarom moest hij Japan verlaten?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Hij had de </a:t>
            </a:r>
            <a:r>
              <a:rPr lang="nl-NL" dirty="0" err="1" smtClean="0"/>
              <a:t>shogun</a:t>
            </a:r>
            <a:r>
              <a:rPr lang="nl-NL" dirty="0" smtClean="0"/>
              <a:t> beledigd</a:t>
            </a:r>
          </a:p>
          <a:p>
            <a:pPr marL="0" indent="0">
              <a:buNone/>
            </a:pPr>
            <a:r>
              <a:rPr lang="nl-NL" dirty="0" smtClean="0"/>
              <a:t>B – Hij wilde trouwen met een 	Japanse vrouw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C – Hij probeerde kaarten van Japan 	mee te nemen naar Nederland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6021288"/>
            <a:ext cx="7451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smtClean="0">
                <a:solidFill>
                  <a:srgbClr val="0000FF"/>
                </a:solidFill>
              </a:rPr>
              <a:t>Japan wilde niet dat Nederland die informatie zou hebben! </a:t>
            </a:r>
            <a:endParaRPr lang="nl-NL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28133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Welke kunst deden de </a:t>
            </a:r>
            <a:r>
              <a:rPr lang="nl-NL" i="1" dirty="0" smtClean="0"/>
              <a:t>geisha</a:t>
            </a:r>
            <a:r>
              <a:rPr lang="nl-NL" dirty="0" smtClean="0"/>
              <a:t> </a:t>
            </a:r>
            <a:r>
              <a:rPr lang="nl-NL" u="sng" dirty="0" smtClean="0"/>
              <a:t>niet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Zang</a:t>
            </a:r>
          </a:p>
          <a:p>
            <a:pPr marL="0" indent="0">
              <a:buNone/>
            </a:pPr>
            <a:r>
              <a:rPr lang="nl-NL" dirty="0" smtClean="0"/>
              <a:t>B – Kalligrafie</a:t>
            </a:r>
          </a:p>
          <a:p>
            <a:pPr marL="0" indent="0">
              <a:buNone/>
            </a:pPr>
            <a:r>
              <a:rPr lang="nl-NL" dirty="0" smtClean="0"/>
              <a:t>C – Fotografie</a:t>
            </a:r>
          </a:p>
        </p:txBody>
      </p:sp>
      <p:pic>
        <p:nvPicPr>
          <p:cNvPr id="4" name="Afbeelding 3" descr="Geisha optreden dans en muzie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785926" cy="24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Wat is er bijzonder aan de locatie van Japanmuseum </a:t>
            </a:r>
            <a:r>
              <a:rPr lang="nl-NL" dirty="0" err="1" smtClean="0"/>
              <a:t>SieboldHuis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A – Siebold heeft er zelf even gewoond en 	heeft er zijn verzameling voor het eerst 	tentoongesteld</a:t>
            </a:r>
          </a:p>
          <a:p>
            <a:pPr marL="0" indent="0">
              <a:buNone/>
            </a:pPr>
            <a:r>
              <a:rPr lang="nl-NL" dirty="0" smtClean="0"/>
              <a:t>B – Niets; het is gewoon een huis in 	Leiden</a:t>
            </a:r>
          </a:p>
          <a:p>
            <a:pPr marL="0" indent="0">
              <a:buNone/>
            </a:pPr>
            <a:r>
              <a:rPr lang="nl-NL" dirty="0" smtClean="0"/>
              <a:t>C – Siebold liep er altijd langs als hij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zijn hondje uitliet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1560" y="5805264"/>
            <a:ext cx="6139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Het hondje van Siebold, </a:t>
            </a:r>
            <a:r>
              <a:rPr lang="nl-NL" sz="2400" dirty="0" err="1">
                <a:solidFill>
                  <a:srgbClr val="0000FF"/>
                </a:solidFill>
              </a:rPr>
              <a:t>Sakura</a:t>
            </a:r>
            <a:r>
              <a:rPr lang="nl-NL" sz="2400" dirty="0">
                <a:solidFill>
                  <a:srgbClr val="0000FF"/>
                </a:solidFill>
              </a:rPr>
              <a:t>, werd op het</a:t>
            </a:r>
          </a:p>
          <a:p>
            <a:r>
              <a:rPr lang="nl-NL" sz="2400" dirty="0">
                <a:solidFill>
                  <a:srgbClr val="0000FF"/>
                </a:solidFill>
              </a:rPr>
              <a:t>Rapenburg in Leiden uitgelaten!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988840"/>
            <a:ext cx="685110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Wat is een </a:t>
            </a:r>
            <a:r>
              <a:rPr lang="nl-NL" i="1" dirty="0" err="1" smtClean="0"/>
              <a:t>shogun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De baas over de soldaten</a:t>
            </a:r>
          </a:p>
          <a:p>
            <a:pPr marL="0" indent="0">
              <a:buNone/>
            </a:pPr>
            <a:r>
              <a:rPr lang="nl-NL" dirty="0" smtClean="0"/>
              <a:t>B – Iemand die een snoepwinkel    	heeft</a:t>
            </a:r>
          </a:p>
          <a:p>
            <a:pPr marL="0" indent="0">
              <a:buNone/>
            </a:pPr>
            <a:r>
              <a:rPr lang="nl-NL" dirty="0" smtClean="0"/>
              <a:t>C – Degene die de theeceremonie 	geeft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38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Op de samoerai-helm </a:t>
            </a:r>
          </a:p>
          <a:p>
            <a:pPr marL="0" indent="0">
              <a:buNone/>
            </a:pPr>
            <a:r>
              <a:rPr lang="nl-NL" dirty="0" smtClean="0"/>
              <a:t>zagen jullie dit plaatje: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800" dirty="0" smtClean="0"/>
              <a:t>Wat is dit voor kenmerk?</a:t>
            </a:r>
          </a:p>
          <a:p>
            <a:pPr marL="0" indent="0">
              <a:buNone/>
            </a:pPr>
            <a:r>
              <a:rPr lang="nl-NL" sz="2800" dirty="0" smtClean="0"/>
              <a:t>A – Een versiering</a:t>
            </a:r>
          </a:p>
          <a:p>
            <a:pPr marL="0" indent="0">
              <a:buNone/>
            </a:pPr>
            <a:r>
              <a:rPr lang="nl-NL" sz="2800" dirty="0" smtClean="0"/>
              <a:t>B – Een familiewapen</a:t>
            </a:r>
          </a:p>
          <a:p>
            <a:pPr marL="0" indent="0">
              <a:buNone/>
            </a:pPr>
            <a:r>
              <a:rPr lang="nl-NL" sz="2800" dirty="0" smtClean="0"/>
              <a:t>C – Het geeft aan door wie de helm 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was gemaakt</a:t>
            </a:r>
            <a:endParaRPr lang="nl-NL" sz="2800" dirty="0"/>
          </a:p>
        </p:txBody>
      </p:sp>
      <p:pic>
        <p:nvPicPr>
          <p:cNvPr id="4" name="Afbeelding 3" descr="Tokugawa familiewapen voor bij extra info eventu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2683908" cy="26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16832"/>
            <a:ext cx="73551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Waarom heeft de kappa een kuiltje op zijn hoofd?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 smtClean="0"/>
              <a:t>A – Omdat hij een keer heel hard op zijn hoofd gevallen is</a:t>
            </a:r>
          </a:p>
          <a:p>
            <a:pPr marL="0" indent="0">
              <a:buNone/>
            </a:pPr>
            <a:r>
              <a:rPr lang="nl-NL" dirty="0" smtClean="0"/>
              <a:t>B – Zodat hij nat blijft en kan toveren</a:t>
            </a:r>
          </a:p>
          <a:p>
            <a:pPr marL="0" indent="0">
              <a:buNone/>
            </a:pPr>
            <a:r>
              <a:rPr lang="nl-NL" dirty="0" smtClean="0"/>
              <a:t>C – Zodat hij daarin dingen mee kan nemen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8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6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844824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In Nederland gebruiken we het alfabet. In Japan gebruikt men karakters. Hoeveel verschillende soorten karakters worden in Japan gebruikt?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 smtClean="0"/>
              <a:t>A – 2</a:t>
            </a:r>
          </a:p>
          <a:p>
            <a:pPr marL="0" indent="0">
              <a:buNone/>
            </a:pPr>
            <a:r>
              <a:rPr lang="nl-NL" dirty="0" smtClean="0"/>
              <a:t>B – 3</a:t>
            </a:r>
          </a:p>
          <a:p>
            <a:pPr marL="0" indent="0">
              <a:buNone/>
            </a:pPr>
            <a:r>
              <a:rPr lang="nl-NL" dirty="0" smtClean="0"/>
              <a:t>C – 4</a:t>
            </a:r>
          </a:p>
        </p:txBody>
      </p:sp>
      <p:pic>
        <p:nvPicPr>
          <p:cNvPr id="4" name="Afbeelding 3" descr="kalligrafie schrijv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01008"/>
            <a:ext cx="3409346" cy="22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7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916832"/>
            <a:ext cx="7283152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In Japan nemen ze vaak lunch mee in een </a:t>
            </a:r>
            <a:r>
              <a:rPr lang="nl-NL" dirty="0" err="1" smtClean="0"/>
              <a:t>lunchbox</a:t>
            </a:r>
            <a:r>
              <a:rPr lang="nl-NL" dirty="0" smtClean="0"/>
              <a:t>. Hoe heet deze lunch?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Rijst</a:t>
            </a:r>
          </a:p>
          <a:p>
            <a:pPr marL="0" indent="0">
              <a:buNone/>
            </a:pPr>
            <a:r>
              <a:rPr lang="nl-NL" dirty="0" smtClean="0"/>
              <a:t>B – Gewoon lunch</a:t>
            </a:r>
          </a:p>
          <a:p>
            <a:pPr marL="0" indent="0">
              <a:buNone/>
            </a:pPr>
            <a:r>
              <a:rPr lang="nl-NL" dirty="0" smtClean="0"/>
              <a:t>C – </a:t>
            </a:r>
            <a:r>
              <a:rPr lang="nl-NL" dirty="0" err="1" smtClean="0"/>
              <a:t>Bento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88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8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916832"/>
            <a:ext cx="7283152" cy="420933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Jullie hebben een mooi versierde </a:t>
            </a:r>
            <a:r>
              <a:rPr lang="nl-NL" i="1" dirty="0" smtClean="0"/>
              <a:t>kimono</a:t>
            </a:r>
            <a:r>
              <a:rPr lang="nl-NL" dirty="0" smtClean="0"/>
              <a:t> gezien. Wat betekent </a:t>
            </a:r>
            <a:r>
              <a:rPr lang="nl-NL" i="1" dirty="0" smtClean="0"/>
              <a:t>kimono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‘Draagding’</a:t>
            </a:r>
          </a:p>
          <a:p>
            <a:pPr marL="0" indent="0">
              <a:buNone/>
            </a:pPr>
            <a:r>
              <a:rPr lang="nl-NL" dirty="0" smtClean="0"/>
              <a:t>B – ‘Badjas’</a:t>
            </a:r>
          </a:p>
          <a:p>
            <a:pPr marL="0" indent="0">
              <a:buNone/>
            </a:pPr>
            <a:r>
              <a:rPr lang="nl-NL" dirty="0" smtClean="0"/>
              <a:t>C – ‘Stof’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7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werkingsqui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erry Blosso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Verwerkingsquiz.potx</Template>
  <TotalTime>397</TotalTime>
  <Words>922</Words>
  <Application>Microsoft Macintosh PowerPoint</Application>
  <PresentationFormat>Diavoorstelling (4:3)</PresentationFormat>
  <Paragraphs>204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Calibri</vt:lpstr>
      <vt:lpstr>Gisha</vt:lpstr>
      <vt:lpstr>Matura MT Script Capitals</vt:lpstr>
      <vt:lpstr>Arial</vt:lpstr>
      <vt:lpstr>Verwerkingsquiz</vt:lpstr>
      <vt:lpstr>1_Cherry Blossoms</vt:lpstr>
      <vt:lpstr>Geisha en samoerai Quiz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De antwoorden!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pynej</dc:creator>
  <cp:lastModifiedBy>Microsoft Office-gebruiker</cp:lastModifiedBy>
  <cp:revision>29</cp:revision>
  <dcterms:created xsi:type="dcterms:W3CDTF">2013-04-15T10:08:34Z</dcterms:created>
  <dcterms:modified xsi:type="dcterms:W3CDTF">2016-06-14T12:10:15Z</dcterms:modified>
</cp:coreProperties>
</file>