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15"/>
  </p:notesMasterIdLst>
  <p:sldIdLst>
    <p:sldId id="256" r:id="rId2"/>
    <p:sldId id="257" r:id="rId3"/>
    <p:sldId id="258" r:id="rId4"/>
    <p:sldId id="259" r:id="rId5"/>
    <p:sldId id="268" r:id="rId6"/>
    <p:sldId id="260" r:id="rId7"/>
    <p:sldId id="261" r:id="rId8"/>
    <p:sldId id="269" r:id="rId9"/>
    <p:sldId id="270" r:id="rId10"/>
    <p:sldId id="264" r:id="rId11"/>
    <p:sldId id="265" r:id="rId12"/>
    <p:sldId id="266" r:id="rId13"/>
    <p:sldId id="267" r:id="rId1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318E2-F76D-3247-A1D6-46DC3248C1BA}" type="datetimeFigureOut">
              <a:rPr lang="nl-NL" smtClean="0"/>
              <a:t>11-05-16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CFB01-6980-E54C-9A96-0F2C1F59B508}" type="slidenum">
              <a:rPr lang="nl-NL" smtClean="0"/>
              <a:t>‹nr.›</a:t>
            </a:fld>
            <a:endParaRPr lang="nl-NL"/>
          </a:p>
        </p:txBody>
      </p:sp>
    </p:spTree>
    <p:extLst>
      <p:ext uri="{BB962C8B-B14F-4D97-AF65-F5344CB8AC3E}">
        <p14:creationId xmlns:p14="http://schemas.microsoft.com/office/powerpoint/2010/main" val="212207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Japanmuseum </a:t>
            </a:r>
            <a:r>
              <a:rPr lang="nl-NL" sz="1200" kern="1200" dirty="0" err="1" smtClean="0">
                <a:solidFill>
                  <a:schemeClr val="tx1"/>
                </a:solidFill>
                <a:effectLst/>
                <a:latin typeface="+mn-lt"/>
                <a:ea typeface="+mn-ea"/>
                <a:cs typeface="+mn-cs"/>
              </a:rPr>
              <a:t>SieboldHuis</a:t>
            </a:r>
            <a:r>
              <a:rPr lang="nl-NL" sz="1200" kern="1200" dirty="0" smtClean="0">
                <a:solidFill>
                  <a:schemeClr val="tx1"/>
                </a:solidFill>
                <a:effectLst/>
                <a:latin typeface="+mn-lt"/>
                <a:ea typeface="+mn-ea"/>
                <a:cs typeface="+mn-cs"/>
              </a:rPr>
              <a:t> gaan we op reis naar een ver land: Japan. Maar we gaan niet alleen op reis naar een ander land; we gaan ook terug in de tijd. Dit was de tijd van geisha en samoerai, toen de Nederlanders de enigen waren die in Japan mochten komen. We gaan terug naar negentiende </a:t>
            </a:r>
            <a:r>
              <a:rPr lang="nl-NL" sz="1200" kern="1200" dirty="0" err="1" smtClean="0">
                <a:solidFill>
                  <a:schemeClr val="tx1"/>
                </a:solidFill>
                <a:effectLst/>
                <a:latin typeface="+mn-lt"/>
                <a:ea typeface="+mn-ea"/>
                <a:cs typeface="+mn-cs"/>
              </a:rPr>
              <a:t>eeuws</a:t>
            </a:r>
            <a:r>
              <a:rPr lang="nl-NL" sz="1200" kern="1200" dirty="0" smtClean="0">
                <a:solidFill>
                  <a:schemeClr val="tx1"/>
                </a:solidFill>
                <a:effectLst/>
                <a:latin typeface="+mn-lt"/>
                <a:ea typeface="+mn-ea"/>
                <a:cs typeface="+mn-cs"/>
              </a:rPr>
              <a:t> Japan, toen Philipp Franz </a:t>
            </a:r>
            <a:r>
              <a:rPr lang="nl-NL" sz="1200" kern="1200" dirty="0" err="1" smtClean="0">
                <a:solidFill>
                  <a:schemeClr val="tx1"/>
                </a:solidFill>
                <a:effectLst/>
                <a:latin typeface="+mn-lt"/>
                <a:ea typeface="+mn-ea"/>
                <a:cs typeface="+mn-cs"/>
              </a:rPr>
              <a:t>von</a:t>
            </a:r>
            <a:r>
              <a:rPr lang="nl-NL" sz="1200" kern="1200" dirty="0" smtClean="0">
                <a:solidFill>
                  <a:schemeClr val="tx1"/>
                </a:solidFill>
                <a:effectLst/>
                <a:latin typeface="+mn-lt"/>
                <a:ea typeface="+mn-ea"/>
                <a:cs typeface="+mn-cs"/>
              </a:rPr>
              <a:t> Siebold daar woonde.</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1</a:t>
            </a:fld>
            <a:endParaRPr lang="nl-NL"/>
          </a:p>
        </p:txBody>
      </p:sp>
    </p:spTree>
    <p:extLst>
      <p:ext uri="{BB962C8B-B14F-4D97-AF65-F5344CB8AC3E}">
        <p14:creationId xmlns:p14="http://schemas.microsoft.com/office/powerpoint/2010/main" val="203360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 hoofdrolspeler in Japanmuseum </a:t>
            </a:r>
            <a:r>
              <a:rPr lang="nl-NL" sz="1200" kern="1200" dirty="0" err="1" smtClean="0">
                <a:solidFill>
                  <a:schemeClr val="tx1"/>
                </a:solidFill>
                <a:effectLst/>
                <a:latin typeface="+mn-lt"/>
                <a:ea typeface="+mn-ea"/>
                <a:cs typeface="+mn-cs"/>
              </a:rPr>
              <a:t>SieboldHuis</a:t>
            </a:r>
            <a:r>
              <a:rPr lang="nl-NL" sz="1200" kern="1200" dirty="0" smtClean="0">
                <a:solidFill>
                  <a:schemeClr val="tx1"/>
                </a:solidFill>
                <a:effectLst/>
                <a:latin typeface="+mn-lt"/>
                <a:ea typeface="+mn-ea"/>
                <a:cs typeface="+mn-cs"/>
              </a:rPr>
              <a:t> is Philipp Franz </a:t>
            </a:r>
            <a:r>
              <a:rPr lang="nl-NL" sz="1200" kern="1200" dirty="0" err="1" smtClean="0">
                <a:solidFill>
                  <a:schemeClr val="tx1"/>
                </a:solidFill>
                <a:effectLst/>
                <a:latin typeface="+mn-lt"/>
                <a:ea typeface="+mn-ea"/>
                <a:cs typeface="+mn-cs"/>
              </a:rPr>
              <a:t>von</a:t>
            </a:r>
            <a:r>
              <a:rPr lang="nl-NL" sz="1200" kern="1200" dirty="0" smtClean="0">
                <a:solidFill>
                  <a:schemeClr val="tx1"/>
                </a:solidFill>
                <a:effectLst/>
                <a:latin typeface="+mn-lt"/>
                <a:ea typeface="+mn-ea"/>
                <a:cs typeface="+mn-cs"/>
              </a:rPr>
              <a:t> Siebold. Siebold was een Duitse arts die in opdracht van de Nederlandse regering naar Japan ging. Nederland wilde meer weten over Japan. Daarvoor verzamelde Siebold van alles in Japan, zoals planten, dieren en gebruiksvoorwerpen. Maar Siebold was ook belangrijk voor Japan. Hij kwam in 1823 aan in Nagasaki en al snel kreeg hij toestemming om les te geven aan </a:t>
            </a:r>
            <a:r>
              <a:rPr lang="nl-NL" sz="1200" kern="1200" dirty="0" err="1" smtClean="0">
                <a:solidFill>
                  <a:schemeClr val="tx1"/>
                </a:solidFill>
                <a:effectLst/>
                <a:latin typeface="+mn-lt"/>
                <a:ea typeface="+mn-ea"/>
                <a:cs typeface="+mn-cs"/>
              </a:rPr>
              <a:t>zogehete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Hollandologen</a:t>
            </a:r>
            <a:r>
              <a:rPr lang="nl-NL" sz="1200" kern="1200" dirty="0" smtClean="0">
                <a:solidFill>
                  <a:schemeClr val="tx1"/>
                </a:solidFill>
                <a:effectLst/>
                <a:latin typeface="+mn-lt"/>
                <a:ea typeface="+mn-ea"/>
                <a:cs typeface="+mn-cs"/>
              </a:rPr>
              <a:t>”. Dit waren Japanners die leerden over Nederland! Dat was niet alles; hij opende zelfs een kliniek en mocht Japanse patiënten behandelen. In die tijd, was dat heel wat voor een Westerling in Japan. In deze kliniek kon hij ook Japanners over Westerse geneeskunst leren. Siebold bleef in Japan tot 1829. Het was ten strengste verboden om kaarten van Japan mee te nemen, maar Siebold probeerde dat toch. Uiteindelijk werd hij verbannen uit Japan.</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10</a:t>
            </a:fld>
            <a:endParaRPr lang="nl-NL"/>
          </a:p>
        </p:txBody>
      </p:sp>
    </p:spTree>
    <p:extLst>
      <p:ext uri="{BB962C8B-B14F-4D97-AF65-F5344CB8AC3E}">
        <p14:creationId xmlns:p14="http://schemas.microsoft.com/office/powerpoint/2010/main" val="36220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Dat Siebold tijdens zijn verblijf zoveel in contact kon komen met Japanners was uniek. Eigenlijk mochten de Nederlandse handelaren die naar Japan waren gekomen, niet zomaar het land in. De Nederlandse handelspost lag bij de stad Nagasaki. De Japanners hadden voor de Nederlandse handelaren een waaiervormig eilandje in de baai waar ze mochten wonen. Dit was </a:t>
            </a:r>
            <a:r>
              <a:rPr lang="nl-NL" sz="1200" kern="1200" dirty="0" err="1" smtClean="0">
                <a:solidFill>
                  <a:schemeClr val="tx1"/>
                </a:solidFill>
                <a:effectLst/>
                <a:latin typeface="+mn-lt"/>
                <a:ea typeface="+mn-ea"/>
                <a:cs typeface="+mn-cs"/>
              </a:rPr>
              <a:t>Deshima</a:t>
            </a:r>
            <a:r>
              <a:rPr lang="nl-NL" sz="1200" kern="1200" dirty="0" smtClean="0">
                <a:solidFill>
                  <a:schemeClr val="tx1"/>
                </a:solidFill>
                <a:effectLst/>
                <a:latin typeface="+mn-lt"/>
                <a:ea typeface="+mn-ea"/>
                <a:cs typeface="+mn-cs"/>
              </a:rPr>
              <a:t>. Dit was ook de enige plek in Japan waar Westerlingen woonden. Japan liet handelaren van andere Westerse landen namelijk niet toe. </a:t>
            </a:r>
            <a:r>
              <a:rPr lang="nl-NL" sz="1200" kern="1200" dirty="0" err="1" smtClean="0">
                <a:solidFill>
                  <a:schemeClr val="tx1"/>
                </a:solidFill>
                <a:effectLst/>
                <a:latin typeface="+mn-lt"/>
                <a:ea typeface="+mn-ea"/>
                <a:cs typeface="+mn-cs"/>
              </a:rPr>
              <a:t>Deshima</a:t>
            </a:r>
            <a:r>
              <a:rPr lang="nl-NL" sz="1200" kern="1200" dirty="0" smtClean="0">
                <a:solidFill>
                  <a:schemeClr val="tx1"/>
                </a:solidFill>
                <a:effectLst/>
                <a:latin typeface="+mn-lt"/>
                <a:ea typeface="+mn-ea"/>
                <a:cs typeface="+mn-cs"/>
              </a:rPr>
              <a:t> bestaat nog steeds. Alleen ligt het nu midden in de stad! Er is namelijk veel bijgebouwd door de jaren heen. Het is nu een museum geworden.</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11</a:t>
            </a:fld>
            <a:endParaRPr lang="nl-NL"/>
          </a:p>
        </p:txBody>
      </p:sp>
    </p:spTree>
    <p:extLst>
      <p:ext uri="{BB962C8B-B14F-4D97-AF65-F5344CB8AC3E}">
        <p14:creationId xmlns:p14="http://schemas.microsoft.com/office/powerpoint/2010/main" val="2105494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Maar de Nederlanders zaten niet het hele jaar door op </a:t>
            </a:r>
            <a:r>
              <a:rPr lang="nl-NL" sz="1200" kern="1200" dirty="0" err="1" smtClean="0">
                <a:solidFill>
                  <a:schemeClr val="tx1"/>
                </a:solidFill>
                <a:effectLst/>
                <a:latin typeface="+mn-lt"/>
                <a:ea typeface="+mn-ea"/>
                <a:cs typeface="+mn-cs"/>
              </a:rPr>
              <a:t>Deshima</a:t>
            </a:r>
            <a:r>
              <a:rPr lang="nl-NL" sz="1200" kern="1200" dirty="0" smtClean="0">
                <a:solidFill>
                  <a:schemeClr val="tx1"/>
                </a:solidFill>
                <a:effectLst/>
                <a:latin typeface="+mn-lt"/>
                <a:ea typeface="+mn-ea"/>
                <a:cs typeface="+mn-cs"/>
              </a:rPr>
              <a:t>. Eens per jaar moest het opperhoofd van </a:t>
            </a:r>
            <a:r>
              <a:rPr lang="nl-NL" sz="1200" kern="1200" dirty="0" err="1" smtClean="0">
                <a:solidFill>
                  <a:schemeClr val="tx1"/>
                </a:solidFill>
                <a:effectLst/>
                <a:latin typeface="+mn-lt"/>
                <a:ea typeface="+mn-ea"/>
                <a:cs typeface="+mn-cs"/>
              </a:rPr>
              <a:t>Deshima</a:t>
            </a:r>
            <a:r>
              <a:rPr lang="nl-NL" sz="1200" kern="1200" dirty="0" smtClean="0">
                <a:solidFill>
                  <a:schemeClr val="tx1"/>
                </a:solidFill>
                <a:effectLst/>
                <a:latin typeface="+mn-lt"/>
                <a:ea typeface="+mn-ea"/>
                <a:cs typeface="+mn-cs"/>
              </a:rPr>
              <a:t> een </a:t>
            </a:r>
            <a:r>
              <a:rPr lang="nl-NL" sz="1200" kern="1200" dirty="0" err="1" smtClean="0">
                <a:solidFill>
                  <a:schemeClr val="tx1"/>
                </a:solidFill>
                <a:effectLst/>
                <a:latin typeface="+mn-lt"/>
                <a:ea typeface="+mn-ea"/>
                <a:cs typeface="+mn-cs"/>
              </a:rPr>
              <a:t>hofreis</a:t>
            </a:r>
            <a:r>
              <a:rPr lang="nl-NL" sz="1200" kern="1200" dirty="0" smtClean="0">
                <a:solidFill>
                  <a:schemeClr val="tx1"/>
                </a:solidFill>
                <a:effectLst/>
                <a:latin typeface="+mn-lt"/>
                <a:ea typeface="+mn-ea"/>
                <a:cs typeface="+mn-cs"/>
              </a:rPr>
              <a:t> maken naar </a:t>
            </a:r>
            <a:r>
              <a:rPr lang="nl-NL" sz="1200" kern="1200" dirty="0" err="1" smtClean="0">
                <a:solidFill>
                  <a:schemeClr val="tx1"/>
                </a:solidFill>
                <a:effectLst/>
                <a:latin typeface="+mn-lt"/>
                <a:ea typeface="+mn-ea"/>
                <a:cs typeface="+mn-cs"/>
              </a:rPr>
              <a:t>Edo</a:t>
            </a:r>
            <a:r>
              <a:rPr lang="nl-NL" sz="1200" kern="1200" dirty="0" smtClean="0">
                <a:solidFill>
                  <a:schemeClr val="tx1"/>
                </a:solidFill>
                <a:effectLst/>
                <a:latin typeface="+mn-lt"/>
                <a:ea typeface="+mn-ea"/>
                <a:cs typeface="+mn-cs"/>
              </a:rPr>
              <a:t>. Dat is nu Tokio. Het opperhoofd was de belangrijkste Nederland die op </a:t>
            </a:r>
            <a:r>
              <a:rPr lang="nl-NL" sz="1200" kern="1200" dirty="0" err="1" smtClean="0">
                <a:solidFill>
                  <a:schemeClr val="tx1"/>
                </a:solidFill>
                <a:effectLst/>
                <a:latin typeface="+mn-lt"/>
                <a:ea typeface="+mn-ea"/>
                <a:cs typeface="+mn-cs"/>
              </a:rPr>
              <a:t>Dehsima</a:t>
            </a:r>
            <a:r>
              <a:rPr lang="nl-NL" sz="1200" kern="1200" dirty="0" smtClean="0">
                <a:solidFill>
                  <a:schemeClr val="tx1"/>
                </a:solidFill>
                <a:effectLst/>
                <a:latin typeface="+mn-lt"/>
                <a:ea typeface="+mn-ea"/>
                <a:cs typeface="+mn-cs"/>
              </a:rPr>
              <a:t> zat en hun leider. Door de </a:t>
            </a:r>
            <a:r>
              <a:rPr lang="nl-NL" sz="1200" kern="1200" dirty="0" err="1" smtClean="0">
                <a:solidFill>
                  <a:schemeClr val="tx1"/>
                </a:solidFill>
                <a:effectLst/>
                <a:latin typeface="+mn-lt"/>
                <a:ea typeface="+mn-ea"/>
                <a:cs typeface="+mn-cs"/>
              </a:rPr>
              <a:t>hofreis</a:t>
            </a:r>
            <a:r>
              <a:rPr lang="nl-NL" sz="1200" kern="1200" dirty="0" smtClean="0">
                <a:solidFill>
                  <a:schemeClr val="tx1"/>
                </a:solidFill>
                <a:effectLst/>
                <a:latin typeface="+mn-lt"/>
                <a:ea typeface="+mn-ea"/>
                <a:cs typeface="+mn-cs"/>
              </a:rPr>
              <a:t> toonden het opperhoofd en de andere Nederlandse handelaren hun dank dat zij als enigen in Japan mochten komen. Ze gaven bij deze gelegenheid ook veel geschenken. Het was echter wel een grote last voor de Nederlanders. Het was niet alleen duur, maar ze waren ook ongeveer drie maanden onderweg. Tegen de tijd dat Siebold aankwam in Japan hoefde de reis ook nog maar eens in de 4 jaar gemaakt worden. Hij had ook het grote voorrecht om mee te mogen op </a:t>
            </a:r>
            <a:r>
              <a:rPr lang="nl-NL" sz="1200" kern="1200" dirty="0" err="1" smtClean="0">
                <a:solidFill>
                  <a:schemeClr val="tx1"/>
                </a:solidFill>
                <a:effectLst/>
                <a:latin typeface="+mn-lt"/>
                <a:ea typeface="+mn-ea"/>
                <a:cs typeface="+mn-cs"/>
              </a:rPr>
              <a:t>hofreis</a:t>
            </a:r>
            <a:r>
              <a:rPr lang="nl-NL" sz="1200" kern="1200" dirty="0" smtClean="0">
                <a:solidFill>
                  <a:schemeClr val="tx1"/>
                </a:solidFill>
                <a:effectLst/>
                <a:latin typeface="+mn-lt"/>
                <a:ea typeface="+mn-ea"/>
                <a:cs typeface="+mn-cs"/>
              </a:rPr>
              <a:t>. Dat was natuurlijk een gouden kans om zijn verzameling uit te breiden.</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12</a:t>
            </a:fld>
            <a:endParaRPr lang="nl-NL"/>
          </a:p>
        </p:txBody>
      </p:sp>
    </p:spTree>
    <p:extLst>
      <p:ext uri="{BB962C8B-B14F-4D97-AF65-F5344CB8AC3E}">
        <p14:creationId xmlns:p14="http://schemas.microsoft.com/office/powerpoint/2010/main" val="81650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Toen Siebold in 1829 uit Japan werd verbannen, nam hij zijn verzameling mee terug naar Nederland. Hij is kort in Leiden gaan wonen, in het huis waar Japanmuseum </a:t>
            </a:r>
            <a:r>
              <a:rPr lang="nl-NL" sz="1200" kern="1200" dirty="0" err="1" smtClean="0">
                <a:solidFill>
                  <a:schemeClr val="tx1"/>
                </a:solidFill>
                <a:effectLst/>
                <a:latin typeface="+mn-lt"/>
                <a:ea typeface="+mn-ea"/>
                <a:cs typeface="+mn-cs"/>
              </a:rPr>
              <a:t>SieboldHuis</a:t>
            </a:r>
            <a:r>
              <a:rPr lang="nl-NL" sz="1200" kern="1200" dirty="0" smtClean="0">
                <a:solidFill>
                  <a:schemeClr val="tx1"/>
                </a:solidFill>
                <a:effectLst/>
                <a:latin typeface="+mn-lt"/>
                <a:ea typeface="+mn-ea"/>
                <a:cs typeface="+mn-cs"/>
              </a:rPr>
              <a:t> nu nog is gevestigd. Hij heeft het huis ook nog jaren gebruikt om zijn verzameling zelf tentoon te stellen aan het publiek. </a:t>
            </a:r>
            <a:r>
              <a:rPr lang="nl-NL" sz="1200" kern="1200" smtClean="0">
                <a:solidFill>
                  <a:schemeClr val="tx1"/>
                </a:solidFill>
                <a:effectLst/>
                <a:latin typeface="+mn-lt"/>
                <a:ea typeface="+mn-ea"/>
                <a:cs typeface="+mn-cs"/>
              </a:rPr>
              <a:t>Daar is zijn verzameling nu nog te vinden.</a:t>
            </a:r>
          </a:p>
          <a:p>
            <a:endParaRPr lang="nl-NL"/>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13</a:t>
            </a:fld>
            <a:endParaRPr lang="nl-NL"/>
          </a:p>
        </p:txBody>
      </p:sp>
    </p:spTree>
    <p:extLst>
      <p:ext uri="{BB962C8B-B14F-4D97-AF65-F5344CB8AC3E}">
        <p14:creationId xmlns:p14="http://schemas.microsoft.com/office/powerpoint/2010/main" val="100619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Japanmuseum </a:t>
            </a:r>
            <a:r>
              <a:rPr lang="nl-NL" sz="1200" kern="1200" dirty="0" err="1" smtClean="0">
                <a:solidFill>
                  <a:schemeClr val="tx1"/>
                </a:solidFill>
                <a:effectLst/>
                <a:latin typeface="+mn-lt"/>
                <a:ea typeface="+mn-ea"/>
                <a:cs typeface="+mn-cs"/>
              </a:rPr>
              <a:t>SieboldHuis</a:t>
            </a:r>
            <a:r>
              <a:rPr lang="nl-NL" sz="1200" kern="1200" dirty="0" smtClean="0">
                <a:solidFill>
                  <a:schemeClr val="tx1"/>
                </a:solidFill>
                <a:effectLst/>
                <a:latin typeface="+mn-lt"/>
                <a:ea typeface="+mn-ea"/>
                <a:cs typeface="+mn-cs"/>
              </a:rPr>
              <a:t> gaan we op reis naar een ver land: Japan. Maar we gaan niet alleen op reis naar een ander land; we gaan ook terug in de tijd. Dit was de tijd van geisha en samoerai, toen de Nederlanders de enigen waren die in Japan mochten komen. We gaan terug naar negentiende </a:t>
            </a:r>
            <a:r>
              <a:rPr lang="nl-NL" sz="1200" kern="1200" dirty="0" err="1" smtClean="0">
                <a:solidFill>
                  <a:schemeClr val="tx1"/>
                </a:solidFill>
                <a:effectLst/>
                <a:latin typeface="+mn-lt"/>
                <a:ea typeface="+mn-ea"/>
                <a:cs typeface="+mn-cs"/>
              </a:rPr>
              <a:t>eeuws</a:t>
            </a:r>
            <a:r>
              <a:rPr lang="nl-NL" sz="1200" kern="1200" dirty="0" smtClean="0">
                <a:solidFill>
                  <a:schemeClr val="tx1"/>
                </a:solidFill>
                <a:effectLst/>
                <a:latin typeface="+mn-lt"/>
                <a:ea typeface="+mn-ea"/>
                <a:cs typeface="+mn-cs"/>
              </a:rPr>
              <a:t> Japan, toen Philipp Franz </a:t>
            </a:r>
            <a:r>
              <a:rPr lang="nl-NL" sz="1200" kern="1200" dirty="0" err="1" smtClean="0">
                <a:solidFill>
                  <a:schemeClr val="tx1"/>
                </a:solidFill>
                <a:effectLst/>
                <a:latin typeface="+mn-lt"/>
                <a:ea typeface="+mn-ea"/>
                <a:cs typeface="+mn-cs"/>
              </a:rPr>
              <a:t>von</a:t>
            </a:r>
            <a:r>
              <a:rPr lang="nl-NL" sz="1200" kern="1200" dirty="0" smtClean="0">
                <a:solidFill>
                  <a:schemeClr val="tx1"/>
                </a:solidFill>
                <a:effectLst/>
                <a:latin typeface="+mn-lt"/>
                <a:ea typeface="+mn-ea"/>
                <a:cs typeface="+mn-cs"/>
              </a:rPr>
              <a:t> Siebold daar woonde.</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2</a:t>
            </a:fld>
            <a:endParaRPr lang="nl-NL"/>
          </a:p>
        </p:txBody>
      </p:sp>
    </p:spTree>
    <p:extLst>
      <p:ext uri="{BB962C8B-B14F-4D97-AF65-F5344CB8AC3E}">
        <p14:creationId xmlns:p14="http://schemas.microsoft.com/office/powerpoint/2010/main" val="166536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Zoals jullie zien, is het een hele reis naar Japan! Hemelsbreed is het van Nederland naar Japan wel meer dan 9.000 kilometer. Met het vliegtuig doe je er 12 tot 13 uur over. Maar in de negentiende eeuw, toen Siebold naar Japan ging, waren er helemaal geen vliegtuigen! Zoals jullie weten, ging men toen met een schip. De Nederlanders voeren naar Japan via hun andere handelsposten zoals die in Indonesië. De vaartocht van Nederland naar Azië duurde maar liefst 8 maanden.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3</a:t>
            </a:fld>
            <a:endParaRPr lang="nl-NL"/>
          </a:p>
        </p:txBody>
      </p:sp>
    </p:spTree>
    <p:extLst>
      <p:ext uri="{BB962C8B-B14F-4D97-AF65-F5344CB8AC3E}">
        <p14:creationId xmlns:p14="http://schemas.microsoft.com/office/powerpoint/2010/main" val="161620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Japan is een land dat bestaat uit eilanden. De vier grootste eilanden zien jullie hier op de kaart. Het </a:t>
            </a:r>
            <a:r>
              <a:rPr lang="nl-NL" sz="1200" kern="1200" dirty="0" err="1" smtClean="0">
                <a:solidFill>
                  <a:schemeClr val="tx1"/>
                </a:solidFill>
                <a:effectLst/>
                <a:latin typeface="+mn-lt"/>
                <a:ea typeface="+mn-ea"/>
                <a:cs typeface="+mn-cs"/>
              </a:rPr>
              <a:t>allerzuidelijkste</a:t>
            </a:r>
            <a:r>
              <a:rPr lang="nl-NL" sz="1200" kern="1200" dirty="0" smtClean="0">
                <a:solidFill>
                  <a:schemeClr val="tx1"/>
                </a:solidFill>
                <a:effectLst/>
                <a:latin typeface="+mn-lt"/>
                <a:ea typeface="+mn-ea"/>
                <a:cs typeface="+mn-cs"/>
              </a:rPr>
              <a:t> eiland heet “Kyushu” (spreek uit: </a:t>
            </a:r>
            <a:r>
              <a:rPr lang="nl-NL" sz="1200" kern="1200" dirty="0" err="1" smtClean="0">
                <a:solidFill>
                  <a:schemeClr val="tx1"/>
                </a:solidFill>
                <a:effectLst/>
                <a:latin typeface="+mn-lt"/>
                <a:ea typeface="+mn-ea"/>
                <a:cs typeface="+mn-cs"/>
              </a:rPr>
              <a:t>Kjuusjuu</a:t>
            </a:r>
            <a:r>
              <a:rPr lang="nl-NL" sz="1200" kern="1200" dirty="0" smtClean="0">
                <a:solidFill>
                  <a:schemeClr val="tx1"/>
                </a:solidFill>
                <a:effectLst/>
                <a:latin typeface="+mn-lt"/>
                <a:ea typeface="+mn-ea"/>
                <a:cs typeface="+mn-cs"/>
              </a:rPr>
              <a:t>). Daar ligt ook de stad Nagasaki (spreek uit met de “g” als in het Engelse “get”). Dat is ook de plaats waar de Nederlandse handelaren vroeger woonden. Daarboven ligt het eiland </a:t>
            </a:r>
            <a:r>
              <a:rPr lang="nl-NL" sz="1200" kern="1200" dirty="0" err="1" smtClean="0">
                <a:solidFill>
                  <a:schemeClr val="tx1"/>
                </a:solidFill>
                <a:effectLst/>
                <a:latin typeface="+mn-lt"/>
                <a:ea typeface="+mn-ea"/>
                <a:cs typeface="+mn-cs"/>
              </a:rPr>
              <a:t>Shikoku</a:t>
            </a:r>
            <a:r>
              <a:rPr lang="nl-NL" sz="1200" kern="1200" dirty="0" smtClean="0">
                <a:solidFill>
                  <a:schemeClr val="tx1"/>
                </a:solidFill>
                <a:effectLst/>
                <a:latin typeface="+mn-lt"/>
                <a:ea typeface="+mn-ea"/>
                <a:cs typeface="+mn-cs"/>
              </a:rPr>
              <a:t> (spreek uit: </a:t>
            </a:r>
            <a:r>
              <a:rPr lang="nl-NL" sz="1200" kern="1200" dirty="0" err="1" smtClean="0">
                <a:solidFill>
                  <a:schemeClr val="tx1"/>
                </a:solidFill>
                <a:effectLst/>
                <a:latin typeface="+mn-lt"/>
                <a:ea typeface="+mn-ea"/>
                <a:cs typeface="+mn-cs"/>
              </a:rPr>
              <a:t>Sjikoku</a:t>
            </a:r>
            <a:r>
              <a:rPr lang="nl-NL" sz="1200" kern="1200" dirty="0" smtClean="0">
                <a:solidFill>
                  <a:schemeClr val="tx1"/>
                </a:solidFill>
                <a:effectLst/>
                <a:latin typeface="+mn-lt"/>
                <a:ea typeface="+mn-ea"/>
                <a:cs typeface="+mn-cs"/>
              </a:rPr>
              <a:t>). Het grootste eiland is </a:t>
            </a:r>
            <a:r>
              <a:rPr lang="nl-NL" sz="1200" kern="1200" dirty="0" err="1" smtClean="0">
                <a:solidFill>
                  <a:schemeClr val="tx1"/>
                </a:solidFill>
                <a:effectLst/>
                <a:latin typeface="+mn-lt"/>
                <a:ea typeface="+mn-ea"/>
                <a:cs typeface="+mn-cs"/>
              </a:rPr>
              <a:t>Honshu</a:t>
            </a:r>
            <a:r>
              <a:rPr lang="nl-NL" sz="1200" kern="1200" dirty="0" smtClean="0">
                <a:solidFill>
                  <a:schemeClr val="tx1"/>
                </a:solidFill>
                <a:effectLst/>
                <a:latin typeface="+mn-lt"/>
                <a:ea typeface="+mn-ea"/>
                <a:cs typeface="+mn-cs"/>
              </a:rPr>
              <a:t> (spreek uit: </a:t>
            </a:r>
            <a:r>
              <a:rPr lang="nl-NL" sz="1200" kern="1200" dirty="0" err="1" smtClean="0">
                <a:solidFill>
                  <a:schemeClr val="tx1"/>
                </a:solidFill>
                <a:effectLst/>
                <a:latin typeface="+mn-lt"/>
                <a:ea typeface="+mn-ea"/>
                <a:cs typeface="+mn-cs"/>
              </a:rPr>
              <a:t>Honsjuu</a:t>
            </a:r>
            <a:r>
              <a:rPr lang="nl-NL" sz="1200" kern="1200" dirty="0" smtClean="0">
                <a:solidFill>
                  <a:schemeClr val="tx1"/>
                </a:solidFill>
                <a:effectLst/>
                <a:latin typeface="+mn-lt"/>
                <a:ea typeface="+mn-ea"/>
                <a:cs typeface="+mn-cs"/>
              </a:rPr>
              <a:t>). Hier ligt ook Tokio, de hoofdstad van Japan. Het eiland in het Noorden heet </a:t>
            </a:r>
            <a:r>
              <a:rPr lang="nl-NL" sz="1200" kern="1200" dirty="0" err="1" smtClean="0">
                <a:solidFill>
                  <a:schemeClr val="tx1"/>
                </a:solidFill>
                <a:effectLst/>
                <a:latin typeface="+mn-lt"/>
                <a:ea typeface="+mn-ea"/>
                <a:cs typeface="+mn-cs"/>
              </a:rPr>
              <a:t>Hokkaido</a:t>
            </a:r>
            <a:r>
              <a:rPr lang="nl-NL" sz="1200" kern="1200" dirty="0" smtClean="0">
                <a:solidFill>
                  <a:schemeClr val="tx1"/>
                </a:solidFill>
                <a:effectLst/>
                <a:latin typeface="+mn-lt"/>
                <a:ea typeface="+mn-ea"/>
                <a:cs typeface="+mn-cs"/>
              </a:rPr>
              <a:t>. Dit eiland ligt een stuk noordelijker dan de rest en ligt net iets hoger dan Nederland. Het is daar dan ook over het algemeen een stuk kouder dan in het zuiden van Japan. Het zuidelijkste eiland Kyushu ligt juist ten hoogte van Zuid-Spanje. Daar is het dus overwegend warmer. Omdat Japan zo’n lang land is, komen er dus verschillende klimaten voor over het hele land. </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4</a:t>
            </a:fld>
            <a:endParaRPr lang="nl-NL"/>
          </a:p>
        </p:txBody>
      </p:sp>
    </p:spTree>
    <p:extLst>
      <p:ext uri="{BB962C8B-B14F-4D97-AF65-F5344CB8AC3E}">
        <p14:creationId xmlns:p14="http://schemas.microsoft.com/office/powerpoint/2010/main" val="9638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Japan is ook heel bergachtig en vulkanen komen er veel voor. Hierdoor kunnen mensen dus niet zomaar overal gaan wonen. De bewoonde gebieden zijn dus erg dichtbevolkt. In het gebied van de hoofdstad Tokio en haar havenstad Yokohama wonen meer dan 35 miljoen mensen. Dat is bijna twee keer het aantal mensen in Nederland! De bekendste vulkaan van Japan ligt ook bij Tokio. Dat is </a:t>
            </a:r>
            <a:r>
              <a:rPr lang="nl-NL" sz="1200" kern="1200" dirty="0" err="1" smtClean="0">
                <a:solidFill>
                  <a:schemeClr val="tx1"/>
                </a:solidFill>
                <a:effectLst/>
                <a:latin typeface="+mn-lt"/>
                <a:ea typeface="+mn-ea"/>
                <a:cs typeface="+mn-cs"/>
              </a:rPr>
              <a:t>Mount</a:t>
            </a:r>
            <a:r>
              <a:rPr lang="nl-NL" sz="1200" kern="1200" dirty="0" smtClean="0">
                <a:solidFill>
                  <a:schemeClr val="tx1"/>
                </a:solidFill>
                <a:effectLst/>
                <a:latin typeface="+mn-lt"/>
                <a:ea typeface="+mn-ea"/>
                <a:cs typeface="+mn-cs"/>
              </a:rPr>
              <a:t> Fuji. De vulkaan Fuji is al een paar eeuwen niet meer actief, dus de inwoners van Tokio kunnen er veilig naast wonen.</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5</a:t>
            </a:fld>
            <a:endParaRPr lang="nl-NL"/>
          </a:p>
        </p:txBody>
      </p:sp>
    </p:spTree>
    <p:extLst>
      <p:ext uri="{BB962C8B-B14F-4D97-AF65-F5344CB8AC3E}">
        <p14:creationId xmlns:p14="http://schemas.microsoft.com/office/powerpoint/2010/main" val="68488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Japan verschilt niet alleen van Nederland qua grootte en bevolking. Ze hebben ook een heel andere cultuur. Ze eten bijvoorbeeld heel andere dingen dan wij. In Japan eet men veel vis, groente en vooral rijst. Deze komen allemaal samen in bijvoorbeeld sushi. Ook worden er veel noedels gegeten. Deze kun je koud eten, maar ook in een warme soep of bouillon. Deze bouillon is ook van vis. Toch blijft rijst het allerbelangrijkst. Een maaltijd zonder rijst vinden Japanners namelijk niet een echte maaltijd. Nederlands eten als hagelslag en stroopwafels hebben ze in Japan helemaal niet. Brood wordt ook veel minder gegeten, net als kaas en melk. Als ontbijt eet je in Japan namelijk ook rijst met wat hapjes van groenten en vis erbij! Maar ze eten in Japan ook niet alleen ander voedsel; ze gebruiken ook ander bestek! In plaats van mes en vork gebruiken zij stokjes om te eten.</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6</a:t>
            </a:fld>
            <a:endParaRPr lang="nl-NL"/>
          </a:p>
        </p:txBody>
      </p:sp>
    </p:spTree>
    <p:extLst>
      <p:ext uri="{BB962C8B-B14F-4D97-AF65-F5344CB8AC3E}">
        <p14:creationId xmlns:p14="http://schemas.microsoft.com/office/powerpoint/2010/main" val="28925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Japan hebben ze ook kleding die wij niet in Nederland dragen. Dat zijn kimono. Natuurlijk dragen ze in Japan nu ook Westerse kleding, net zoals wij. Maar vroeger was dat niet zo. Toen droeg iedereen een kimono. Die waren alleen niet allemaal net zo mooi als de kimono die de dames op de foto dragen. De rijke mensen hadden die natuurlijk wel, maar gewone arbeiders droegen veel simpeler kimono. Tegenwoordig worden kimono vooral gedragen bij speciale gelegenheden, zoals trouwerijen, begrafenissen en de vele Japanse festivals. Er zijn ook festivals voor kinderen, dus dan krijgen zij ook een mooie kimono aan! Deze zijn wel een stuk makkelijker aan de trekken dan de kimono die de vrouwen op de foto aanhebben. In het aantrekken van een kimono zit namelijk veel werk!</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7</a:t>
            </a:fld>
            <a:endParaRPr lang="nl-NL"/>
          </a:p>
        </p:txBody>
      </p:sp>
    </p:spTree>
    <p:extLst>
      <p:ext uri="{BB962C8B-B14F-4D97-AF65-F5344CB8AC3E}">
        <p14:creationId xmlns:p14="http://schemas.microsoft.com/office/powerpoint/2010/main" val="180110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Slide 8 – Geisha</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Geisha (spreek uit als </a:t>
            </a:r>
            <a:r>
              <a:rPr lang="nl-NL" sz="1200" kern="1200" dirty="0" err="1" smtClean="0">
                <a:solidFill>
                  <a:schemeClr val="tx1"/>
                </a:solidFill>
                <a:effectLst/>
                <a:latin typeface="+mn-lt"/>
                <a:ea typeface="+mn-ea"/>
                <a:cs typeface="+mn-cs"/>
              </a:rPr>
              <a:t>geesja</a:t>
            </a:r>
            <a:r>
              <a:rPr lang="nl-NL" sz="1200" kern="1200" dirty="0" smtClean="0">
                <a:solidFill>
                  <a:schemeClr val="tx1"/>
                </a:solidFill>
                <a:effectLst/>
                <a:latin typeface="+mn-lt"/>
                <a:ea typeface="+mn-ea"/>
                <a:cs typeface="+mn-cs"/>
              </a:rPr>
              <a:t>) zijn vrouwen die mensen vermaken op bijeenkomsten of feesten. Hun gezicht maken ze wit en de lippen worden rood gestift. Ook de nek wordt wit gemaakt. Een geisha heeft een speciale kimono aan die rijkelijk versierd is. Om geisha te mogen worden moeten een vrouw in opleiding. Een geisha in opleiding wordt een </a:t>
            </a:r>
            <a:r>
              <a:rPr lang="nl-NL" sz="1200" kern="1200" dirty="0" err="1" smtClean="0">
                <a:solidFill>
                  <a:schemeClr val="tx1"/>
                </a:solidFill>
                <a:effectLst/>
                <a:latin typeface="+mn-lt"/>
                <a:ea typeface="+mn-ea"/>
                <a:cs typeface="+mn-cs"/>
              </a:rPr>
              <a:t>maiko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meiko</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hangyoku</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hangjokku</a:t>
            </a:r>
            <a:r>
              <a:rPr lang="nl-NL" sz="1200" kern="1200" dirty="0" smtClean="0">
                <a:solidFill>
                  <a:schemeClr val="tx1"/>
                </a:solidFill>
                <a:effectLst/>
                <a:latin typeface="+mn-lt"/>
                <a:ea typeface="+mn-ea"/>
                <a:cs typeface="+mn-cs"/>
              </a:rPr>
              <a:t>] genoemd. Er zijn meerdere verschillen tussen een </a:t>
            </a:r>
            <a:r>
              <a:rPr lang="nl-NL" sz="1200" kern="1200" dirty="0" err="1" smtClean="0">
                <a:solidFill>
                  <a:schemeClr val="tx1"/>
                </a:solidFill>
                <a:effectLst/>
                <a:latin typeface="+mn-lt"/>
                <a:ea typeface="+mn-ea"/>
                <a:cs typeface="+mn-cs"/>
              </a:rPr>
              <a:t>hangyoku</a:t>
            </a:r>
            <a:r>
              <a:rPr lang="nl-NL" sz="1200" kern="1200" dirty="0" smtClean="0">
                <a:solidFill>
                  <a:schemeClr val="tx1"/>
                </a:solidFill>
                <a:effectLst/>
                <a:latin typeface="+mn-lt"/>
                <a:ea typeface="+mn-ea"/>
                <a:cs typeface="+mn-cs"/>
              </a:rPr>
              <a:t> en een </a:t>
            </a:r>
            <a:r>
              <a:rPr lang="nl-NL" sz="1200" kern="1200" dirty="0" err="1" smtClean="0">
                <a:solidFill>
                  <a:schemeClr val="tx1"/>
                </a:solidFill>
                <a:effectLst/>
                <a:latin typeface="+mn-lt"/>
                <a:ea typeface="+mn-ea"/>
                <a:cs typeface="+mn-cs"/>
              </a:rPr>
              <a:t>geisa</a:t>
            </a:r>
            <a:r>
              <a:rPr lang="nl-NL" sz="1200" kern="1200" dirty="0" smtClean="0">
                <a:solidFill>
                  <a:schemeClr val="tx1"/>
                </a:solidFill>
                <a:effectLst/>
                <a:latin typeface="+mn-lt"/>
                <a:ea typeface="+mn-ea"/>
                <a:cs typeface="+mn-cs"/>
              </a:rPr>
              <a:t>. De kimono is anders, een </a:t>
            </a:r>
            <a:r>
              <a:rPr lang="nl-NL" sz="1200" kern="1200" dirty="0" err="1" smtClean="0">
                <a:solidFill>
                  <a:schemeClr val="tx1"/>
                </a:solidFill>
                <a:effectLst/>
                <a:latin typeface="+mn-lt"/>
                <a:ea typeface="+mn-ea"/>
                <a:cs typeface="+mn-cs"/>
              </a:rPr>
              <a:t>hangyoku</a:t>
            </a:r>
            <a:r>
              <a:rPr lang="nl-NL" sz="1200" kern="1200" dirty="0" smtClean="0">
                <a:solidFill>
                  <a:schemeClr val="tx1"/>
                </a:solidFill>
                <a:effectLst/>
                <a:latin typeface="+mn-lt"/>
                <a:ea typeface="+mn-ea"/>
                <a:cs typeface="+mn-cs"/>
              </a:rPr>
              <a:t> heeft langere mouwen en de strik is langer dan die van de geisha. De geisha draagt een pruik die opgestoken word, een </a:t>
            </a:r>
            <a:r>
              <a:rPr lang="nl-NL" sz="1200" kern="1200" dirty="0" err="1" smtClean="0">
                <a:solidFill>
                  <a:schemeClr val="tx1"/>
                </a:solidFill>
                <a:effectLst/>
                <a:latin typeface="+mn-lt"/>
                <a:ea typeface="+mn-ea"/>
                <a:cs typeface="+mn-cs"/>
              </a:rPr>
              <a:t>hangyoku</a:t>
            </a:r>
            <a:r>
              <a:rPr lang="nl-NL" sz="1200" kern="1200" dirty="0" smtClean="0">
                <a:solidFill>
                  <a:schemeClr val="tx1"/>
                </a:solidFill>
                <a:effectLst/>
                <a:latin typeface="+mn-lt"/>
                <a:ea typeface="+mn-ea"/>
                <a:cs typeface="+mn-cs"/>
              </a:rPr>
              <a:t> steekt haar eigen haar op. Zo zijn er ook verschillen in de make-up die ze dragen en de versieringen in het haar.</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E1C0B18-48EE-F944-90A2-844FC839E4A4}" type="slidenum">
              <a:rPr lang="nl-NL" smtClean="0"/>
              <a:t>8</a:t>
            </a:fld>
            <a:endParaRPr lang="nl-NL"/>
          </a:p>
        </p:txBody>
      </p:sp>
    </p:spTree>
    <p:extLst>
      <p:ext uri="{BB962C8B-B14F-4D97-AF65-F5344CB8AC3E}">
        <p14:creationId xmlns:p14="http://schemas.microsoft.com/office/powerpoint/2010/main" val="160230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Slide 9 – Samoerai</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Samoerai zijn de krijgers of ridders van Japan. Rond 1900 is het beroep van samoerai verboden. Samoerai waren de enige die zwaarden mochten dragen. Ze vochten niet alleen met zwaard, maar ze konden ook vechten met een speer of pijl en boog. De boog kon heel lang zijn, waardoor het bereik heel ver was, maar het was ook moeilijk afschieten. Later toen de Portugezen kwamen leerden de samoerai ook met geweren te schieten. Samoerai vochten voor belangrijke families. Hoe groter of rijker de familie was hoe meer samoerai er in dienst waren. Voor welke familie een samoerai vocht kon je zien het familiewapen. Het familiewapen kon je vinden op de helm van de Samoerai. De helm en het harnas van de samoerai was soms rijkelijk versierd. </a:t>
            </a:r>
            <a:r>
              <a:rPr lang="nl-NL" sz="1200" kern="1200" smtClean="0">
                <a:solidFill>
                  <a:schemeClr val="tx1"/>
                </a:solidFill>
                <a:effectLst/>
                <a:latin typeface="+mn-lt"/>
                <a:ea typeface="+mn-ea"/>
                <a:cs typeface="+mn-cs"/>
              </a:rPr>
              <a:t>Ze boden niet alleen bescherming maar wekte ook angst op bij de vijand. </a:t>
            </a:r>
          </a:p>
          <a:p>
            <a:endParaRPr lang="nl-NL" dirty="0"/>
          </a:p>
        </p:txBody>
      </p:sp>
      <p:sp>
        <p:nvSpPr>
          <p:cNvPr id="4" name="Tijdelijke aanduiding voor dianummer 3"/>
          <p:cNvSpPr>
            <a:spLocks noGrp="1"/>
          </p:cNvSpPr>
          <p:nvPr>
            <p:ph type="sldNum" sz="quarter" idx="10"/>
          </p:nvPr>
        </p:nvSpPr>
        <p:spPr/>
        <p:txBody>
          <a:bodyPr/>
          <a:lstStyle/>
          <a:p>
            <a:fld id="{2E1C0B18-48EE-F944-90A2-844FC839E4A4}" type="slidenum">
              <a:rPr lang="nl-NL" smtClean="0"/>
              <a:t>9</a:t>
            </a:fld>
            <a:endParaRPr lang="nl-NL"/>
          </a:p>
        </p:txBody>
      </p:sp>
    </p:spTree>
    <p:extLst>
      <p:ext uri="{BB962C8B-B14F-4D97-AF65-F5344CB8AC3E}">
        <p14:creationId xmlns:p14="http://schemas.microsoft.com/office/powerpoint/2010/main" val="63322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nl-NL" smtClean="0"/>
              <a:t>Titelstijl van model bewerken</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nl-NL"/>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70FB4839-8CA0-3C4E-978E-3717C651F83F}"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houdseleme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houdseleme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Date Placeholder 2"/>
          <p:cNvSpPr>
            <a:spLocks noGrp="1"/>
          </p:cNvSpPr>
          <p:nvPr>
            <p:ph type="dt" sz="half" idx="10"/>
          </p:nvPr>
        </p:nvSpPr>
        <p:spPr/>
        <p:txBody>
          <a:bodyPr/>
          <a:lstStyle/>
          <a:p>
            <a:fld id="{FD4DE2E7-267D-F046-B9DE-276133CDAFD5}" type="datetimeFigureOut">
              <a:rPr lang="nl-NL" smtClean="0"/>
              <a:t>11-05-16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DE2E7-267D-F046-B9DE-276133CDAFD5}" type="datetimeFigureOut">
              <a:rPr lang="nl-NL" smtClean="0"/>
              <a:t>11-05-16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nl-NL" smtClean="0"/>
              <a:t>Titelstijl van model bewerken</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nl-NL" smtClean="0"/>
              <a:t>Titelstijl van model bewerken</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afbeeldingen met bijschrift">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nl-NL" smtClean="0"/>
              <a:t>Titelstijl van model bewerken</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fbeelding bov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nl-NL" smtClean="0"/>
              <a:t>Titelstijl van model bewerken</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afbeeldingen boven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nl-NL" smtClean="0"/>
              <a:t>Titelstijl van model bewerken</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Vertical Text Placeholder 2"/>
          <p:cNvSpPr>
            <a:spLocks noGrp="1"/>
          </p:cNvSpPr>
          <p:nvPr>
            <p:ph type="body" orient="vert" idx="1"/>
          </p:nvPr>
        </p:nvSpPr>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idx="1"/>
          </p:nvPr>
        </p:nvSpPr>
        <p:spPr/>
        <p:txBody>
          <a:bodyPr/>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nl-NL" smtClean="0"/>
              <a:t>Titelstijl van model bewerken</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waterme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nl-NL" smtClean="0"/>
              <a:t>Klik om de tekststijl van het model te bewerken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nl-NL" smtClean="0"/>
              <a:t>Titelstijl van model bewerken</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nl-NL"/>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70FB4839-8CA0-3C4E-978E-3717C651F83F}"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nl-NL" smtClean="0"/>
              <a:t>Titelstijl van model bewerken</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nl-NL" smtClean="0"/>
              <a:t>Klik om de tekststijl van het model te bewerken</a:t>
            </a:r>
          </a:p>
        </p:txBody>
      </p:sp>
      <p:sp>
        <p:nvSpPr>
          <p:cNvPr id="4" name="Date Placeholder 3"/>
          <p:cNvSpPr>
            <a:spLocks noGrp="1"/>
          </p:cNvSpPr>
          <p:nvPr>
            <p:ph type="dt" sz="half" idx="10"/>
          </p:nvPr>
        </p:nvSpPr>
        <p:spPr/>
        <p:txBody>
          <a:body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FB4839-8CA0-3C4E-978E-3717C651F83F}"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e met waterme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nl-NL" smtClean="0"/>
              <a:t>Klik om de tekststijl van het model te bewerken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nl-NL" smtClean="0"/>
              <a:t>Titelstijl van model bewerken</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FB4839-8CA0-3C4E-978E-3717C651F83F}"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e met afbeelding">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nl-NL" smtClean="0"/>
              <a:t>Titelstijl van model bewerken</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7" name="Date Placeholder 6"/>
          <p:cNvSpPr>
            <a:spLocks noGrp="1"/>
          </p:cNvSpPr>
          <p:nvPr>
            <p:ph type="dt" sz="half" idx="10"/>
          </p:nvPr>
        </p:nvSpPr>
        <p:spPr/>
        <p:txBody>
          <a:bodyPr/>
          <a:lstStyle/>
          <a:p>
            <a:fld id="{FD4DE2E7-267D-F046-B9DE-276133CDAFD5}" type="datetimeFigureOut">
              <a:rPr lang="nl-NL" smtClean="0"/>
              <a:t>11-05-16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0FB4839-8CA0-3C4E-978E-3717C651F83F}" type="slidenum">
              <a:rPr lang="nl-NL" smtClean="0"/>
              <a:t>‹nr.›</a:t>
            </a:fld>
            <a:endParaRPr lang="nl-NL"/>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houdselementen, boven en on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nl-NL" smtClean="0"/>
              <a:t>Titelstijl van model bewerken</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FD4DE2E7-267D-F046-B9DE-276133CDAFD5}" type="datetimeFigureOut">
              <a:rPr lang="nl-NL" smtClean="0"/>
              <a:t>11-05-16</a:t>
            </a:fld>
            <a:endParaRPr lang="nl-NL"/>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nl-NL"/>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70FB4839-8CA0-3C4E-978E-3717C651F83F}"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12.pn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image" Target="../media/image25.JPG"/><Relationship Id="rId8" Type="http://schemas.openxmlformats.org/officeDocument/2006/relationships/image" Target="../media/image26.JPG"/><Relationship Id="rId9"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97908"/>
            <a:ext cx="7772400" cy="1878010"/>
          </a:xfrm>
        </p:spPr>
        <p:txBody>
          <a:bodyPr/>
          <a:lstStyle/>
          <a:p>
            <a:pPr algn="ctr"/>
            <a:r>
              <a:rPr lang="nl-NL" sz="7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Deshima</a:t>
            </a:r>
            <a:r>
              <a:rPr lang="nl-NL" sz="72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handelspost in Japan</a:t>
            </a:r>
            <a:endParaRPr lang="nl-NL"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el 2"/>
          <p:cNvSpPr>
            <a:spLocks noGrp="1"/>
          </p:cNvSpPr>
          <p:nvPr>
            <p:ph type="subTitle" idx="1"/>
          </p:nvPr>
        </p:nvSpPr>
        <p:spPr>
          <a:xfrm>
            <a:off x="1318684" y="5048254"/>
            <a:ext cx="6502400" cy="791633"/>
          </a:xfrm>
        </p:spPr>
        <p:txBody>
          <a:bodyPr/>
          <a:lstStyle/>
          <a:p>
            <a:pPr algn="ctr"/>
            <a:r>
              <a:rPr lang="nl-NL" dirty="0" smtClean="0"/>
              <a:t>Op reis door de mysterieuze wereld van 19</a:t>
            </a:r>
            <a:r>
              <a:rPr lang="nl-NL" baseline="30000" dirty="0" smtClean="0"/>
              <a:t>e</a:t>
            </a:r>
            <a:r>
              <a:rPr lang="nl-NL" dirty="0" smtClean="0"/>
              <a:t> eeuw Japan</a:t>
            </a:r>
            <a:endParaRPr lang="nl-NL" dirty="0"/>
          </a:p>
        </p:txBody>
      </p:sp>
      <p:pic>
        <p:nvPicPr>
          <p:cNvPr id="4" name="Afbeelding 1" descr="logo SH blauw.png"/>
          <p:cNvPicPr>
            <a:picLocks noChangeAspect="1"/>
          </p:cNvPicPr>
          <p:nvPr/>
        </p:nvPicPr>
        <p:blipFill>
          <a:blip r:embed="rId3"/>
          <a:srcRect/>
          <a:stretch>
            <a:fillRect/>
          </a:stretch>
        </p:blipFill>
        <p:spPr bwMode="auto">
          <a:xfrm>
            <a:off x="6723100" y="6031163"/>
            <a:ext cx="2420900" cy="826837"/>
          </a:xfrm>
          <a:prstGeom prst="rect">
            <a:avLst/>
          </a:prstGeom>
          <a:noFill/>
          <a:ln w="9525">
            <a:noFill/>
            <a:miter lim="800000"/>
            <a:headEnd/>
            <a:tailEnd/>
          </a:ln>
        </p:spPr>
      </p:pic>
      <p:pic>
        <p:nvPicPr>
          <p:cNvPr id="6" name="Afbeelding 5" descr="Geisha optreden dans en muzie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42" y="2343520"/>
            <a:ext cx="3997628" cy="2704734"/>
          </a:xfrm>
          <a:prstGeom prst="ellipse">
            <a:avLst/>
          </a:prstGeom>
          <a:ln>
            <a:noFill/>
          </a:ln>
          <a:effectLst>
            <a:softEdge rad="112500"/>
          </a:effectLst>
        </p:spPr>
      </p:pic>
      <p:pic>
        <p:nvPicPr>
          <p:cNvPr id="7" name="Afbeelding 6" descr="Samoerai uit Edo period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646" y="2075918"/>
            <a:ext cx="3875909" cy="3123983"/>
          </a:xfrm>
          <a:prstGeom prst="ellipse">
            <a:avLst/>
          </a:prstGeom>
          <a:ln>
            <a:noFill/>
          </a:ln>
          <a:effectLst>
            <a:softEdge rad="112500"/>
          </a:effectLst>
        </p:spPr>
      </p:pic>
    </p:spTree>
    <p:extLst>
      <p:ext uri="{BB962C8B-B14F-4D97-AF65-F5344CB8AC3E}">
        <p14:creationId xmlns:p14="http://schemas.microsoft.com/office/powerpoint/2010/main" val="252712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86127"/>
            <a:ext cx="7313613" cy="868362"/>
          </a:xfrm>
        </p:spPr>
        <p:txBody>
          <a:bodyPr/>
          <a:lstStyle/>
          <a:p>
            <a:r>
              <a:rPr lang="nl-NL" dirty="0" smtClean="0"/>
              <a:t>Philipp Franz </a:t>
            </a:r>
            <a:r>
              <a:rPr lang="nl-NL" dirty="0" err="1" smtClean="0"/>
              <a:t>von</a:t>
            </a:r>
            <a:r>
              <a:rPr lang="nl-NL" dirty="0" smtClean="0"/>
              <a:t> Siebold</a:t>
            </a:r>
            <a:endParaRPr lang="nl-NL" dirty="0"/>
          </a:p>
        </p:txBody>
      </p:sp>
      <p:pic>
        <p:nvPicPr>
          <p:cNvPr id="5" name="Afbeelding 4" descr="Japanse Siebold, uitsne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56" y="1273900"/>
            <a:ext cx="4568109" cy="5486400"/>
          </a:xfrm>
          <a:prstGeom prst="rect">
            <a:avLst/>
          </a:prstGeom>
        </p:spPr>
      </p:pic>
      <p:pic>
        <p:nvPicPr>
          <p:cNvPr id="6" name="Afbeelding 1" descr="logo SH blauw.png"/>
          <p:cNvPicPr>
            <a:picLocks noChangeAspect="1"/>
          </p:cNvPicPr>
          <p:nvPr/>
        </p:nvPicPr>
        <p:blipFill>
          <a:blip r:embed="rId4"/>
          <a:srcRect/>
          <a:stretch>
            <a:fillRect/>
          </a:stretch>
        </p:blipFill>
        <p:spPr bwMode="auto">
          <a:xfrm>
            <a:off x="6723100" y="6007728"/>
            <a:ext cx="2420900" cy="826837"/>
          </a:xfrm>
          <a:prstGeom prst="rect">
            <a:avLst/>
          </a:prstGeom>
          <a:noFill/>
          <a:ln w="9525">
            <a:noFill/>
            <a:miter lim="800000"/>
            <a:headEnd/>
            <a:tailEnd/>
          </a:ln>
        </p:spPr>
      </p:pic>
    </p:spTree>
    <p:extLst>
      <p:ext uri="{BB962C8B-B14F-4D97-AF65-F5344CB8AC3E}">
        <p14:creationId xmlns:p14="http://schemas.microsoft.com/office/powerpoint/2010/main" val="1985769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Deshima</a:t>
            </a:r>
            <a:endParaRPr lang="nl-NL" dirty="0"/>
          </a:p>
        </p:txBody>
      </p:sp>
      <p:pic>
        <p:nvPicPr>
          <p:cNvPr id="4" name="Afbeelding 3" descr="deshi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2243"/>
            <a:ext cx="3954785" cy="2214679"/>
          </a:xfrm>
          <a:prstGeom prst="rect">
            <a:avLst/>
          </a:prstGeom>
        </p:spPr>
      </p:pic>
      <p:pic>
        <p:nvPicPr>
          <p:cNvPr id="5" name="Afbeelding 4" descr="het-huidig-deshima-nagasaki-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46922"/>
            <a:ext cx="3954785" cy="2629932"/>
          </a:xfrm>
          <a:prstGeom prst="rect">
            <a:avLst/>
          </a:prstGeom>
        </p:spPr>
      </p:pic>
      <p:pic>
        <p:nvPicPr>
          <p:cNvPr id="6" name="Afbeelding 5" descr="Dutch_trader_watching_an_incoming_VOC_ship_at_Dejima_by_Kawahara_Keig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785" y="2344801"/>
            <a:ext cx="5209872" cy="3402830"/>
          </a:xfrm>
          <a:prstGeom prst="rect">
            <a:avLst/>
          </a:prstGeom>
        </p:spPr>
      </p:pic>
      <p:pic>
        <p:nvPicPr>
          <p:cNvPr id="7" name="Afbeelding 1" descr="logo SH blauw.png"/>
          <p:cNvPicPr>
            <a:picLocks noChangeAspect="1"/>
          </p:cNvPicPr>
          <p:nvPr/>
        </p:nvPicPr>
        <p:blipFill>
          <a:blip r:embed="rId6"/>
          <a:srcRect/>
          <a:stretch>
            <a:fillRect/>
          </a:stretch>
        </p:blipFill>
        <p:spPr bwMode="auto">
          <a:xfrm>
            <a:off x="6723100" y="6007728"/>
            <a:ext cx="2420900" cy="826837"/>
          </a:xfrm>
          <a:prstGeom prst="rect">
            <a:avLst/>
          </a:prstGeom>
          <a:noFill/>
          <a:ln w="9525">
            <a:noFill/>
            <a:miter lim="800000"/>
            <a:headEnd/>
            <a:tailEnd/>
          </a:ln>
        </p:spPr>
      </p:pic>
    </p:spTree>
    <p:extLst>
      <p:ext uri="{BB962C8B-B14F-4D97-AF65-F5344CB8AC3E}">
        <p14:creationId xmlns:p14="http://schemas.microsoft.com/office/powerpoint/2010/main" val="3340518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095" y="242704"/>
            <a:ext cx="7313613" cy="868362"/>
          </a:xfrm>
        </p:spPr>
        <p:txBody>
          <a:bodyPr/>
          <a:lstStyle/>
          <a:p>
            <a:r>
              <a:rPr lang="nl-NL" dirty="0" err="1" smtClean="0"/>
              <a:t>Hofreis</a:t>
            </a:r>
            <a:endParaRPr lang="nl-NL" dirty="0"/>
          </a:p>
        </p:txBody>
      </p:sp>
      <p:pic>
        <p:nvPicPr>
          <p:cNvPr id="5" name="Afbeelding 4" descr="hofreis rou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78" y="1458446"/>
            <a:ext cx="5201224" cy="2496588"/>
          </a:xfrm>
          <a:prstGeom prst="rect">
            <a:avLst/>
          </a:prstGeom>
        </p:spPr>
      </p:pic>
      <p:pic>
        <p:nvPicPr>
          <p:cNvPr id="4" name="Afbeelding 3" descr="hofre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544" y="3520812"/>
            <a:ext cx="5505164" cy="2579871"/>
          </a:xfrm>
          <a:prstGeom prst="rect">
            <a:avLst/>
          </a:prstGeom>
        </p:spPr>
      </p:pic>
      <p:pic>
        <p:nvPicPr>
          <p:cNvPr id="6" name="Afbeelding 1" descr="logo SH blauw.png"/>
          <p:cNvPicPr>
            <a:picLocks noChangeAspect="1"/>
          </p:cNvPicPr>
          <p:nvPr/>
        </p:nvPicPr>
        <p:blipFill>
          <a:blip r:embed="rId5"/>
          <a:srcRect/>
          <a:stretch>
            <a:fillRect/>
          </a:stretch>
        </p:blipFill>
        <p:spPr bwMode="auto">
          <a:xfrm>
            <a:off x="6723100" y="6007728"/>
            <a:ext cx="2420900" cy="826837"/>
          </a:xfrm>
          <a:prstGeom prst="rect">
            <a:avLst/>
          </a:prstGeom>
          <a:noFill/>
          <a:ln w="9525">
            <a:noFill/>
            <a:miter lim="800000"/>
            <a:headEnd/>
            <a:tailEnd/>
          </a:ln>
        </p:spPr>
      </p:pic>
    </p:spTree>
    <p:extLst>
      <p:ext uri="{BB962C8B-B14F-4D97-AF65-F5344CB8AC3E}">
        <p14:creationId xmlns:p14="http://schemas.microsoft.com/office/powerpoint/2010/main" val="1074466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Siebolds verzameling</a:t>
            </a:r>
            <a:endParaRPr lang="nl-NL" dirty="0"/>
          </a:p>
        </p:txBody>
      </p:sp>
      <p:pic>
        <p:nvPicPr>
          <p:cNvPr id="5" name="Afbeelding 1" descr="logo SH blauw.png"/>
          <p:cNvPicPr>
            <a:picLocks noChangeAspect="1"/>
          </p:cNvPicPr>
          <p:nvPr/>
        </p:nvPicPr>
        <p:blipFill>
          <a:blip r:embed="rId3"/>
          <a:srcRect/>
          <a:stretch>
            <a:fillRect/>
          </a:stretch>
        </p:blipFill>
        <p:spPr bwMode="auto">
          <a:xfrm>
            <a:off x="6723100" y="6007728"/>
            <a:ext cx="2420900" cy="826837"/>
          </a:xfrm>
          <a:prstGeom prst="rect">
            <a:avLst/>
          </a:prstGeom>
          <a:noFill/>
          <a:ln w="9525">
            <a:noFill/>
            <a:miter lim="800000"/>
            <a:headEnd/>
            <a:tailEnd/>
          </a:ln>
        </p:spPr>
      </p:pic>
      <p:pic>
        <p:nvPicPr>
          <p:cNvPr id="8" name="Tijdelijke aanduiding voor inhoud 7" descr="in het sieboldhuis.jpg"/>
          <p:cNvPicPr>
            <a:picLocks noGrp="1" noChangeAspect="1"/>
          </p:cNvPicPr>
          <p:nvPr>
            <p:ph idx="1"/>
          </p:nvPr>
        </p:nvPicPr>
        <p:blipFill>
          <a:blip r:embed="rId4">
            <a:extLst>
              <a:ext uri="{28A0092B-C50C-407E-A947-70E740481C1C}">
                <a14:useLocalDpi xmlns:a14="http://schemas.microsoft.com/office/drawing/2010/main" val="0"/>
              </a:ext>
            </a:extLst>
          </a:blip>
          <a:srcRect t="1237" b="1237"/>
          <a:stretch>
            <a:fillRect/>
          </a:stretch>
        </p:blipFill>
        <p:spPr>
          <a:xfrm>
            <a:off x="914400" y="1594016"/>
            <a:ext cx="7313613" cy="4056062"/>
          </a:xfrm>
        </p:spPr>
      </p:pic>
    </p:spTree>
    <p:extLst>
      <p:ext uri="{BB962C8B-B14F-4D97-AF65-F5344CB8AC3E}">
        <p14:creationId xmlns:p14="http://schemas.microsoft.com/office/powerpoint/2010/main" val="3515225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Japanmuseum </a:t>
            </a:r>
            <a:r>
              <a:rPr lang="nl-NL" dirty="0" err="1" smtClean="0"/>
              <a:t>SieboldHuis</a:t>
            </a:r>
            <a:endParaRPr lang="nl-NL" dirty="0"/>
          </a:p>
        </p:txBody>
      </p:sp>
      <p:sp>
        <p:nvSpPr>
          <p:cNvPr id="3" name="Tijdelijke aanduiding voor inhoud 2"/>
          <p:cNvSpPr>
            <a:spLocks noGrp="1"/>
          </p:cNvSpPr>
          <p:nvPr>
            <p:ph idx="1"/>
          </p:nvPr>
        </p:nvSpPr>
        <p:spPr/>
        <p:txBody>
          <a:bodyPr/>
          <a:lstStyle/>
          <a:p>
            <a:endParaRPr lang="nl-NL" dirty="0"/>
          </a:p>
        </p:txBody>
      </p:sp>
      <p:pic>
        <p:nvPicPr>
          <p:cNvPr id="5" name="Afbeelding 4" descr="DSCN0066_kle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917" y="1685924"/>
            <a:ext cx="5126238" cy="3844679"/>
          </a:xfrm>
          <a:prstGeom prst="rect">
            <a:avLst/>
          </a:prstGeom>
        </p:spPr>
      </p:pic>
      <p:pic>
        <p:nvPicPr>
          <p:cNvPr id="6" name="Afbeelding 1" descr="logo SH blauw.png"/>
          <p:cNvPicPr>
            <a:picLocks noChangeAspect="1"/>
          </p:cNvPicPr>
          <p:nvPr/>
        </p:nvPicPr>
        <p:blipFill>
          <a:blip r:embed="rId4"/>
          <a:srcRect/>
          <a:stretch>
            <a:fillRect/>
          </a:stretch>
        </p:blipFill>
        <p:spPr bwMode="auto">
          <a:xfrm>
            <a:off x="6723100" y="6031163"/>
            <a:ext cx="2420900" cy="826837"/>
          </a:xfrm>
          <a:prstGeom prst="rect">
            <a:avLst/>
          </a:prstGeom>
          <a:noFill/>
          <a:ln w="9525">
            <a:noFill/>
            <a:miter lim="800000"/>
            <a:headEnd/>
            <a:tailEnd/>
          </a:ln>
        </p:spPr>
      </p:pic>
    </p:spTree>
    <p:extLst>
      <p:ext uri="{BB962C8B-B14F-4D97-AF65-F5344CB8AC3E}">
        <p14:creationId xmlns:p14="http://schemas.microsoft.com/office/powerpoint/2010/main" val="280005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11655"/>
            <a:ext cx="7313613" cy="868362"/>
          </a:xfrm>
        </p:spPr>
        <p:txBody>
          <a:bodyPr/>
          <a:lstStyle/>
          <a:p>
            <a:r>
              <a:rPr lang="nl-NL" dirty="0" smtClean="0"/>
              <a:t>Japan, waar is dat?</a:t>
            </a:r>
            <a:endParaRPr lang="nl-NL" dirty="0"/>
          </a:p>
        </p:txBody>
      </p:sp>
      <p:pic>
        <p:nvPicPr>
          <p:cNvPr id="4" name="Tijdelijke aanduiding voor inhoud 3" descr="Van NL naar Japan.png"/>
          <p:cNvPicPr>
            <a:picLocks noGrp="1" noChangeAspect="1"/>
          </p:cNvPicPr>
          <p:nvPr>
            <p:ph idx="1"/>
          </p:nvPr>
        </p:nvPicPr>
        <p:blipFill>
          <a:blip r:embed="rId3">
            <a:extLst>
              <a:ext uri="{28A0092B-C50C-407E-A947-70E740481C1C}">
                <a14:useLocalDpi xmlns:a14="http://schemas.microsoft.com/office/drawing/2010/main" val="0"/>
              </a:ext>
            </a:extLst>
          </a:blip>
          <a:srcRect t="5383" b="5383"/>
          <a:stretch>
            <a:fillRect/>
          </a:stretch>
        </p:blipFill>
        <p:spPr>
          <a:xfrm>
            <a:off x="204159" y="980017"/>
            <a:ext cx="8726722" cy="4839759"/>
          </a:xfrm>
        </p:spPr>
      </p:pic>
      <p:pic>
        <p:nvPicPr>
          <p:cNvPr id="5" name="Afbeelding 1" descr="logo SH blauw.png"/>
          <p:cNvPicPr>
            <a:picLocks noChangeAspect="1"/>
          </p:cNvPicPr>
          <p:nvPr/>
        </p:nvPicPr>
        <p:blipFill>
          <a:blip r:embed="rId4"/>
          <a:srcRect/>
          <a:stretch>
            <a:fillRect/>
          </a:stretch>
        </p:blipFill>
        <p:spPr bwMode="auto">
          <a:xfrm>
            <a:off x="6723100" y="6031163"/>
            <a:ext cx="2420900" cy="826837"/>
          </a:xfrm>
          <a:prstGeom prst="rect">
            <a:avLst/>
          </a:prstGeom>
          <a:noFill/>
          <a:ln w="9525">
            <a:noFill/>
            <a:miter lim="800000"/>
            <a:headEnd/>
            <a:tailEnd/>
          </a:ln>
        </p:spPr>
      </p:pic>
    </p:spTree>
    <p:extLst>
      <p:ext uri="{BB962C8B-B14F-4D97-AF65-F5344CB8AC3E}">
        <p14:creationId xmlns:p14="http://schemas.microsoft.com/office/powerpoint/2010/main" val="3275116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8" name="Afbeelding 7" descr="Kaart Jap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299" y="0"/>
            <a:ext cx="7412543" cy="7403492"/>
          </a:xfrm>
          <a:prstGeom prst="rect">
            <a:avLst/>
          </a:prstGeom>
        </p:spPr>
      </p:pic>
      <p:pic>
        <p:nvPicPr>
          <p:cNvPr id="9" name="Afbeelding 1" descr="logo SH blauw.png"/>
          <p:cNvPicPr>
            <a:picLocks noChangeAspect="1"/>
          </p:cNvPicPr>
          <p:nvPr/>
        </p:nvPicPr>
        <p:blipFill>
          <a:blip r:embed="rId4"/>
          <a:srcRect/>
          <a:stretch>
            <a:fillRect/>
          </a:stretch>
        </p:blipFill>
        <p:spPr bwMode="auto">
          <a:xfrm>
            <a:off x="6723100" y="6031163"/>
            <a:ext cx="2420900" cy="826837"/>
          </a:xfrm>
          <a:prstGeom prst="rect">
            <a:avLst/>
          </a:prstGeom>
          <a:noFill/>
          <a:ln w="9525">
            <a:noFill/>
            <a:miter lim="800000"/>
            <a:headEnd/>
            <a:tailEnd/>
          </a:ln>
        </p:spPr>
      </p:pic>
      <p:pic>
        <p:nvPicPr>
          <p:cNvPr id="10" name="Afbeelding 9" descr="japanse vla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9369" y="1172401"/>
            <a:ext cx="1789540" cy="1194111"/>
          </a:xfrm>
          <a:prstGeom prst="rect">
            <a:avLst/>
          </a:prstGeom>
        </p:spPr>
      </p:pic>
    </p:spTree>
    <p:extLst>
      <p:ext uri="{BB962C8B-B14F-4D97-AF65-F5344CB8AC3E}">
        <p14:creationId xmlns:p14="http://schemas.microsoft.com/office/powerpoint/2010/main" val="2322966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tokyo-japan-hd-wallpap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1" y="2809385"/>
            <a:ext cx="4517503" cy="2823439"/>
          </a:xfrm>
          <a:prstGeom prst="rect">
            <a:avLst/>
          </a:prstGeom>
          <a:ln>
            <a:noFill/>
          </a:ln>
          <a:effectLst>
            <a:outerShdw blurRad="292100" dist="139700" dir="2700000" algn="tl" rotWithShape="0">
              <a:srgbClr val="333333">
                <a:alpha val="65000"/>
              </a:srgbClr>
            </a:outerShdw>
          </a:effectLst>
        </p:spPr>
      </p:pic>
      <p:pic>
        <p:nvPicPr>
          <p:cNvPr id="6" name="Afbeelding 1" descr="logo SH blauw.png"/>
          <p:cNvPicPr>
            <a:picLocks noChangeAspect="1"/>
          </p:cNvPicPr>
          <p:nvPr/>
        </p:nvPicPr>
        <p:blipFill>
          <a:blip r:embed="rId4"/>
          <a:srcRect/>
          <a:stretch>
            <a:fillRect/>
          </a:stretch>
        </p:blipFill>
        <p:spPr bwMode="auto">
          <a:xfrm>
            <a:off x="6723100" y="6031163"/>
            <a:ext cx="2420900" cy="826837"/>
          </a:xfrm>
          <a:prstGeom prst="rect">
            <a:avLst/>
          </a:prstGeom>
          <a:noFill/>
          <a:ln w="9525">
            <a:noFill/>
            <a:miter lim="800000"/>
            <a:headEnd/>
            <a:tailEnd/>
          </a:ln>
        </p:spPr>
      </p:pic>
      <p:pic>
        <p:nvPicPr>
          <p:cNvPr id="4" name="Tijdelijke aanduiding voor inhoud 3" descr="Mount_Fuji_Japan_02.jpg"/>
          <p:cNvPicPr>
            <a:picLocks noGrp="1" noChangeAspect="1"/>
          </p:cNvPicPr>
          <p:nvPr>
            <p:ph idx="1"/>
          </p:nvPr>
        </p:nvPicPr>
        <p:blipFill>
          <a:blip r:embed="rId5">
            <a:extLst>
              <a:ext uri="{28A0092B-C50C-407E-A947-70E740481C1C}">
                <a14:useLocalDpi xmlns:a14="http://schemas.microsoft.com/office/drawing/2010/main" val="0"/>
              </a:ext>
            </a:extLst>
          </a:blip>
          <a:srcRect t="13027" b="13027"/>
          <a:stretch>
            <a:fillRect/>
          </a:stretch>
        </p:blipFill>
        <p:spPr>
          <a:xfrm>
            <a:off x="2267937" y="202060"/>
            <a:ext cx="4499131" cy="2495176"/>
          </a:xfrm>
          <a:prstGeom prst="rect">
            <a:avLst/>
          </a:prstGeom>
          <a:ln>
            <a:noFill/>
          </a:ln>
          <a:effectLst>
            <a:outerShdw blurRad="292100" dist="139700" dir="2700000" algn="tl" rotWithShape="0">
              <a:srgbClr val="333333">
                <a:alpha val="65000"/>
              </a:srgbClr>
            </a:outerShdw>
          </a:effectLst>
        </p:spPr>
      </p:pic>
      <p:pic>
        <p:nvPicPr>
          <p:cNvPr id="7" name="Afbeelding 6" descr="1280px-Ogi_Shirakawa02bs32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2717" y="2809384"/>
            <a:ext cx="4236813" cy="28234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705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1" descr="logo SH blauw.png"/>
          <p:cNvPicPr>
            <a:picLocks noChangeAspect="1"/>
          </p:cNvPicPr>
          <p:nvPr/>
        </p:nvPicPr>
        <p:blipFill>
          <a:blip r:embed="rId3"/>
          <a:srcRect/>
          <a:stretch>
            <a:fillRect/>
          </a:stretch>
        </p:blipFill>
        <p:spPr bwMode="auto">
          <a:xfrm>
            <a:off x="6723100" y="6031163"/>
            <a:ext cx="2420900" cy="826837"/>
          </a:xfrm>
          <a:prstGeom prst="rect">
            <a:avLst/>
          </a:prstGeom>
          <a:noFill/>
          <a:ln w="9525">
            <a:noFill/>
            <a:miter lim="800000"/>
            <a:headEnd/>
            <a:tailEnd/>
          </a:ln>
        </p:spPr>
      </p:pic>
      <p:pic>
        <p:nvPicPr>
          <p:cNvPr id="5" name="Afbeelding 4" descr="sush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3238"/>
            <a:ext cx="3289071" cy="2110985"/>
          </a:xfrm>
          <a:prstGeom prst="rect">
            <a:avLst/>
          </a:prstGeom>
        </p:spPr>
      </p:pic>
      <p:pic>
        <p:nvPicPr>
          <p:cNvPr id="6" name="Afbeelding 5" descr="sob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872" y="503237"/>
            <a:ext cx="3142783" cy="2110986"/>
          </a:xfrm>
          <a:prstGeom prst="rect">
            <a:avLst/>
          </a:prstGeom>
        </p:spPr>
      </p:pic>
      <p:pic>
        <p:nvPicPr>
          <p:cNvPr id="7" name="Afbeelding 6" descr="Miso_Sou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9622" y="503237"/>
            <a:ext cx="2877148" cy="2110986"/>
          </a:xfrm>
          <a:prstGeom prst="rect">
            <a:avLst/>
          </a:prstGeom>
        </p:spPr>
      </p:pic>
      <p:pic>
        <p:nvPicPr>
          <p:cNvPr id="8" name="Afbeelding 7" descr="Kitsune_ud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169824"/>
            <a:ext cx="3017696" cy="2125182"/>
          </a:xfrm>
          <a:prstGeom prst="rect">
            <a:avLst/>
          </a:prstGeom>
        </p:spPr>
      </p:pic>
      <p:pic>
        <p:nvPicPr>
          <p:cNvPr id="9" name="Afbeelding 8" descr="Tempura.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0417" y="3169824"/>
            <a:ext cx="3093266" cy="2125182"/>
          </a:xfrm>
          <a:prstGeom prst="rect">
            <a:avLst/>
          </a:prstGeom>
        </p:spPr>
      </p:pic>
      <p:pic>
        <p:nvPicPr>
          <p:cNvPr id="10" name="Afbeelding 9" descr="Oyakodo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3129" y="3169824"/>
            <a:ext cx="3323642" cy="2125181"/>
          </a:xfrm>
          <a:prstGeom prst="rect">
            <a:avLst/>
          </a:prstGeom>
        </p:spPr>
      </p:pic>
    </p:spTree>
    <p:extLst>
      <p:ext uri="{BB962C8B-B14F-4D97-AF65-F5344CB8AC3E}">
        <p14:creationId xmlns:p14="http://schemas.microsoft.com/office/powerpoint/2010/main" val="2030802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descr="kimono vrou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04" y="477384"/>
            <a:ext cx="3004719" cy="5342391"/>
          </a:xfrm>
          <a:prstGeom prst="rect">
            <a:avLst/>
          </a:prstGeom>
        </p:spPr>
      </p:pic>
      <p:pic>
        <p:nvPicPr>
          <p:cNvPr id="5" name="Afbeelding 4" descr="kind kimon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032" y="477384"/>
            <a:ext cx="2792613" cy="5342391"/>
          </a:xfrm>
          <a:prstGeom prst="rect">
            <a:avLst/>
          </a:prstGeom>
        </p:spPr>
      </p:pic>
      <p:pic>
        <p:nvPicPr>
          <p:cNvPr id="6" name="Afbeelding 1" descr="logo SH blauw.png"/>
          <p:cNvPicPr>
            <a:picLocks noChangeAspect="1"/>
          </p:cNvPicPr>
          <p:nvPr/>
        </p:nvPicPr>
        <p:blipFill>
          <a:blip r:embed="rId5"/>
          <a:srcRect/>
          <a:stretch>
            <a:fillRect/>
          </a:stretch>
        </p:blipFill>
        <p:spPr bwMode="auto">
          <a:xfrm>
            <a:off x="6723100" y="6031163"/>
            <a:ext cx="2420900" cy="826837"/>
          </a:xfrm>
          <a:prstGeom prst="rect">
            <a:avLst/>
          </a:prstGeom>
          <a:noFill/>
          <a:ln w="9525">
            <a:noFill/>
            <a:miter lim="800000"/>
            <a:headEnd/>
            <a:tailEnd/>
          </a:ln>
        </p:spPr>
      </p:pic>
    </p:spTree>
    <p:extLst>
      <p:ext uri="{BB962C8B-B14F-4D97-AF65-F5344CB8AC3E}">
        <p14:creationId xmlns:p14="http://schemas.microsoft.com/office/powerpoint/2010/main" val="3051743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Geisha</a:t>
            </a:r>
            <a:endParaRPr lang="nl-N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7165" y="1735138"/>
            <a:ext cx="5408082" cy="4056062"/>
          </a:xfrm>
        </p:spPr>
      </p:pic>
    </p:spTree>
    <p:extLst>
      <p:ext uri="{BB962C8B-B14F-4D97-AF65-F5344CB8AC3E}">
        <p14:creationId xmlns:p14="http://schemas.microsoft.com/office/powerpoint/2010/main" val="23149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Samoerai</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3855" y="1591300"/>
            <a:ext cx="2432976" cy="4056062"/>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168" y="1700043"/>
            <a:ext cx="4762500" cy="3838575"/>
          </a:xfrm>
          <a:prstGeom prst="rect">
            <a:avLst/>
          </a:prstGeom>
        </p:spPr>
      </p:pic>
    </p:spTree>
    <p:extLst>
      <p:ext uri="{BB962C8B-B14F-4D97-AF65-F5344CB8AC3E}">
        <p14:creationId xmlns:p14="http://schemas.microsoft.com/office/powerpoint/2010/main" val="44967145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tpot">
  <a:themeElements>
    <a:clrScheme name="Inktpot">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tpot">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tpot">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Inktpot.thmx</Template>
  <TotalTime>250</TotalTime>
  <Words>1668</Words>
  <Application>Microsoft Macintosh PowerPoint</Application>
  <PresentationFormat>Diavoorstelling (4:3)</PresentationFormat>
  <Paragraphs>38</Paragraphs>
  <Slides>13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Calibri</vt:lpstr>
      <vt:lpstr>Goudy Old Style</vt:lpstr>
      <vt:lpstr>Impact</vt:lpstr>
      <vt:lpstr>Rockwell</vt:lpstr>
      <vt:lpstr>Inktpot</vt:lpstr>
      <vt:lpstr>Deshima, handelspost in Japan</vt:lpstr>
      <vt:lpstr>Japanmuseum SieboldHuis</vt:lpstr>
      <vt:lpstr>Japan, waar is dat?</vt:lpstr>
      <vt:lpstr>PowerPoint-presentatie</vt:lpstr>
      <vt:lpstr>PowerPoint-presentatie</vt:lpstr>
      <vt:lpstr>PowerPoint-presentatie</vt:lpstr>
      <vt:lpstr>PowerPoint-presentatie</vt:lpstr>
      <vt:lpstr>Geisha</vt:lpstr>
      <vt:lpstr>Samoerai</vt:lpstr>
      <vt:lpstr>Philipp Franz von Siebold</vt:lpstr>
      <vt:lpstr>Deshima</vt:lpstr>
      <vt:lpstr>Hofreis</vt:lpstr>
      <vt:lpstr>Siebolds verzameling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Japanmuseum SieboldHuis</dc:creator>
  <cp:lastModifiedBy>Microsoft Office-gebruiker</cp:lastModifiedBy>
  <cp:revision>26</cp:revision>
  <dcterms:created xsi:type="dcterms:W3CDTF">2015-01-19T10:09:04Z</dcterms:created>
  <dcterms:modified xsi:type="dcterms:W3CDTF">2016-05-11T13:49:06Z</dcterms:modified>
</cp:coreProperties>
</file>